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sldIdLst>
    <p:sldId id="264" r:id="rId2"/>
    <p:sldId id="265" r:id="rId3"/>
    <p:sldId id="270" r:id="rId4"/>
    <p:sldId id="271" r:id="rId5"/>
    <p:sldId id="272" r:id="rId6"/>
    <p:sldId id="273" r:id="rId7"/>
    <p:sldId id="275" r:id="rId8"/>
    <p:sldId id="279" r:id="rId9"/>
    <p:sldId id="286" r:id="rId10"/>
    <p:sldId id="287" r:id="rId11"/>
    <p:sldId id="289" r:id="rId12"/>
    <p:sldId id="292" r:id="rId13"/>
    <p:sldId id="293" r:id="rId14"/>
    <p:sldId id="297" r:id="rId15"/>
    <p:sldId id="294" r:id="rId16"/>
    <p:sldId id="298" r:id="rId17"/>
    <p:sldId id="341" r:id="rId18"/>
    <p:sldId id="295" r:id="rId19"/>
    <p:sldId id="296" r:id="rId20"/>
    <p:sldId id="268" r:id="rId21"/>
    <p:sldId id="312" r:id="rId22"/>
    <p:sldId id="313" r:id="rId23"/>
    <p:sldId id="314" r:id="rId24"/>
    <p:sldId id="315" r:id="rId25"/>
    <p:sldId id="316" r:id="rId26"/>
    <p:sldId id="317" r:id="rId27"/>
    <p:sldId id="320" r:id="rId28"/>
    <p:sldId id="325" r:id="rId29"/>
    <p:sldId id="327" r:id="rId30"/>
    <p:sldId id="328" r:id="rId31"/>
    <p:sldId id="329" r:id="rId32"/>
    <p:sldId id="330" r:id="rId33"/>
    <p:sldId id="331" r:id="rId34"/>
    <p:sldId id="332" r:id="rId35"/>
    <p:sldId id="333" r:id="rId36"/>
    <p:sldId id="334" r:id="rId37"/>
    <p:sldId id="335" r:id="rId38"/>
    <p:sldId id="336" r:id="rId39"/>
    <p:sldId id="266" r:id="rId4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 Kesmodel" initials="AK" lastIdx="2" clrIdx="0">
    <p:extLst>
      <p:ext uri="{19B8F6BF-5375-455C-9EA6-DF929625EA0E}">
        <p15:presenceInfo xmlns:p15="http://schemas.microsoft.com/office/powerpoint/2012/main" userId="S::Ann.Kesmodel@denizenmanagement.com::62465065-5f47-42c7-8b0b-174efc2afb6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2577" autoAdjust="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9A3272-5CA9-4B2D-BD4B-777120B5587C}"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3BC67ED-061A-4ADE-BA83-9651B23AD00C}">
      <dgm:prSet/>
      <dgm:spPr/>
      <dgm:t>
        <a:bodyPr/>
        <a:lstStyle/>
        <a:p>
          <a:r>
            <a:rPr lang="en-US" b="1" baseline="0" dirty="0">
              <a:latin typeface="Raleway" panose="020B0503030101060003" pitchFamily="34" charset="0"/>
            </a:rPr>
            <a:t>Confidentiality</a:t>
          </a:r>
          <a:r>
            <a:rPr lang="en-US" baseline="0" dirty="0">
              <a:latin typeface="Raleway" panose="020B0503030101060003" pitchFamily="34" charset="0"/>
            </a:rPr>
            <a:t> – All messages, documents and files created, sent received or stored on the system are the sole property of the Company.</a:t>
          </a:r>
        </a:p>
      </dgm:t>
    </dgm:pt>
    <dgm:pt modelId="{399DE28F-9FFA-499B-B173-59A12F4329E2}" type="parTrans" cxnId="{D5C626DD-D5E6-4086-A3C5-5BFBA9912767}">
      <dgm:prSet/>
      <dgm:spPr/>
      <dgm:t>
        <a:bodyPr/>
        <a:lstStyle/>
        <a:p>
          <a:endParaRPr lang="en-US"/>
        </a:p>
      </dgm:t>
    </dgm:pt>
    <dgm:pt modelId="{4EECF417-937F-4AA8-B0D2-87FE59036F46}" type="sibTrans" cxnId="{D5C626DD-D5E6-4086-A3C5-5BFBA9912767}">
      <dgm:prSet/>
      <dgm:spPr/>
      <dgm:t>
        <a:bodyPr/>
        <a:lstStyle/>
        <a:p>
          <a:endParaRPr lang="en-US"/>
        </a:p>
      </dgm:t>
    </dgm:pt>
    <dgm:pt modelId="{0B57872B-7DEB-4D60-B7FF-07F70E2DCA0C}">
      <dgm:prSet/>
      <dgm:spPr/>
      <dgm:t>
        <a:bodyPr/>
        <a:lstStyle/>
        <a:p>
          <a:r>
            <a:rPr lang="en-US" b="1" baseline="0" dirty="0">
              <a:latin typeface="Raleway" panose="020B0503030101060003" pitchFamily="34" charset="0"/>
            </a:rPr>
            <a:t>Security </a:t>
          </a:r>
          <a:r>
            <a:rPr lang="en-US" baseline="0" dirty="0">
              <a:latin typeface="Raleway" panose="020B0503030101060003" pitchFamily="34" charset="0"/>
            </a:rPr>
            <a:t>– Employees are responsible for maintaining System security relating to company emails, software downloads, company owned equipment, electronic devices, etc.</a:t>
          </a:r>
        </a:p>
      </dgm:t>
    </dgm:pt>
    <dgm:pt modelId="{E8FB3CD8-DD1B-4C19-B537-02BB04B814B0}" type="parTrans" cxnId="{F285E6FC-D7B0-4E2C-9238-2717E0C645B6}">
      <dgm:prSet/>
      <dgm:spPr/>
      <dgm:t>
        <a:bodyPr/>
        <a:lstStyle/>
        <a:p>
          <a:endParaRPr lang="en-US"/>
        </a:p>
      </dgm:t>
    </dgm:pt>
    <dgm:pt modelId="{7A67DA4E-2BC4-4941-97E3-F70AAE8988CD}" type="sibTrans" cxnId="{F285E6FC-D7B0-4E2C-9238-2717E0C645B6}">
      <dgm:prSet/>
      <dgm:spPr/>
      <dgm:t>
        <a:bodyPr/>
        <a:lstStyle/>
        <a:p>
          <a:endParaRPr lang="en-US"/>
        </a:p>
      </dgm:t>
    </dgm:pt>
    <dgm:pt modelId="{AB5D9C1B-6203-4A82-8E45-F9BDE99D8B65}">
      <dgm:prSet/>
      <dgm:spPr/>
      <dgm:t>
        <a:bodyPr/>
        <a:lstStyle/>
        <a:p>
          <a:r>
            <a:rPr lang="en-US" b="1" baseline="0" dirty="0">
              <a:latin typeface="Raleway" panose="020B0503030101060003" pitchFamily="34" charset="0"/>
            </a:rPr>
            <a:t>Company Email </a:t>
          </a:r>
          <a:r>
            <a:rPr lang="en-US" baseline="0" dirty="0">
              <a:latin typeface="Raleway" panose="020B0503030101060003" pitchFamily="34" charset="0"/>
            </a:rPr>
            <a:t>- Employees are not to delete any e-mails on the Company System except for  Spam/Junk Mail</a:t>
          </a:r>
        </a:p>
      </dgm:t>
    </dgm:pt>
    <dgm:pt modelId="{9D6D3859-7CEC-40C4-9D8F-1BC498CB7E3B}" type="parTrans" cxnId="{5BEB6A6D-2CB4-4035-BEDB-D41FFC453729}">
      <dgm:prSet/>
      <dgm:spPr/>
      <dgm:t>
        <a:bodyPr/>
        <a:lstStyle/>
        <a:p>
          <a:endParaRPr lang="en-US"/>
        </a:p>
      </dgm:t>
    </dgm:pt>
    <dgm:pt modelId="{EEECEFA4-381F-4DD1-8D77-BBCE125EBC6B}" type="sibTrans" cxnId="{5BEB6A6D-2CB4-4035-BEDB-D41FFC453729}">
      <dgm:prSet/>
      <dgm:spPr/>
      <dgm:t>
        <a:bodyPr/>
        <a:lstStyle/>
        <a:p>
          <a:endParaRPr lang="en-US"/>
        </a:p>
      </dgm:t>
    </dgm:pt>
    <dgm:pt modelId="{4AC44B75-8E52-4D49-9795-9653B0FD4FD5}">
      <dgm:prSet/>
      <dgm:spPr/>
      <dgm:t>
        <a:bodyPr/>
        <a:lstStyle/>
        <a:p>
          <a:r>
            <a:rPr lang="en-US" b="1" baseline="0" dirty="0">
              <a:latin typeface="Raleway" panose="020B0503030101060003" pitchFamily="34" charset="0"/>
            </a:rPr>
            <a:t>Social Media – </a:t>
          </a:r>
          <a:r>
            <a:rPr lang="en-US" baseline="0" dirty="0">
              <a:latin typeface="Raleway" panose="020B0503030101060003" pitchFamily="34" charset="0"/>
            </a:rPr>
            <a:t>All social media sites intended for business use and are the Property of the Company</a:t>
          </a:r>
        </a:p>
      </dgm:t>
    </dgm:pt>
    <dgm:pt modelId="{24ED4C2B-B166-4A13-9F42-AD9D4183AC37}" type="parTrans" cxnId="{C7057845-961D-40C6-8646-6D981412196F}">
      <dgm:prSet/>
      <dgm:spPr/>
      <dgm:t>
        <a:bodyPr/>
        <a:lstStyle/>
        <a:p>
          <a:endParaRPr lang="en-US"/>
        </a:p>
      </dgm:t>
    </dgm:pt>
    <dgm:pt modelId="{77BA09E4-CED5-4BBE-87B5-43A9289BFE25}" type="sibTrans" cxnId="{C7057845-961D-40C6-8646-6D981412196F}">
      <dgm:prSet/>
      <dgm:spPr/>
      <dgm:t>
        <a:bodyPr/>
        <a:lstStyle/>
        <a:p>
          <a:endParaRPr lang="en-US"/>
        </a:p>
      </dgm:t>
    </dgm:pt>
    <dgm:pt modelId="{13785E40-B80C-4D37-8841-616FB9401A51}">
      <dgm:prSet/>
      <dgm:spPr/>
      <dgm:t>
        <a:bodyPr/>
        <a:lstStyle/>
        <a:p>
          <a:r>
            <a:rPr lang="en-US" baseline="0" dirty="0">
              <a:latin typeface="Raleway" panose="020B0503030101060003" pitchFamily="34" charset="0"/>
            </a:rPr>
            <a:t>Employees are allowed moderate personal use of electronics but must be compliant with DM policies.</a:t>
          </a:r>
        </a:p>
      </dgm:t>
    </dgm:pt>
    <dgm:pt modelId="{70112189-BE3B-43A1-AA63-58445E2B9663}" type="parTrans" cxnId="{512F7A2D-2EA5-443C-822A-CA0987DDBAF3}">
      <dgm:prSet/>
      <dgm:spPr/>
      <dgm:t>
        <a:bodyPr/>
        <a:lstStyle/>
        <a:p>
          <a:endParaRPr lang="en-US"/>
        </a:p>
      </dgm:t>
    </dgm:pt>
    <dgm:pt modelId="{98E49CE1-9882-4AC1-B291-587533C7BBEB}" type="sibTrans" cxnId="{512F7A2D-2EA5-443C-822A-CA0987DDBAF3}">
      <dgm:prSet/>
      <dgm:spPr/>
      <dgm:t>
        <a:bodyPr/>
        <a:lstStyle/>
        <a:p>
          <a:endParaRPr lang="en-US"/>
        </a:p>
      </dgm:t>
    </dgm:pt>
    <dgm:pt modelId="{7248DC71-7CCE-4D5C-BF7A-F05D784E617A}" type="pres">
      <dgm:prSet presAssocID="{F59A3272-5CA9-4B2D-BD4B-777120B5587C}" presName="root" presStyleCnt="0">
        <dgm:presLayoutVars>
          <dgm:dir/>
          <dgm:resizeHandles val="exact"/>
        </dgm:presLayoutVars>
      </dgm:prSet>
      <dgm:spPr/>
    </dgm:pt>
    <dgm:pt modelId="{E52B3256-0B4D-4AF0-ADA3-9003303E41FB}" type="pres">
      <dgm:prSet presAssocID="{E3BC67ED-061A-4ADE-BA83-9651B23AD00C}" presName="compNode" presStyleCnt="0"/>
      <dgm:spPr/>
    </dgm:pt>
    <dgm:pt modelId="{8DDC6863-0E7E-44F7-8F5E-5C9B4D20D870}" type="pres">
      <dgm:prSet presAssocID="{E3BC67ED-061A-4ADE-BA83-9651B23AD00C}" presName="bgRect" presStyleLbl="bgShp" presStyleIdx="0" presStyleCnt="5"/>
      <dgm:spPr/>
    </dgm:pt>
    <dgm:pt modelId="{57533273-EAC6-4BCD-98C5-27F9FA4876BA}" type="pres">
      <dgm:prSet presAssocID="{E3BC67ED-061A-4ADE-BA83-9651B23AD00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pen Folder"/>
        </a:ext>
      </dgm:extLst>
    </dgm:pt>
    <dgm:pt modelId="{D8C13CEE-F636-474B-93C1-CA6B85AEF852}" type="pres">
      <dgm:prSet presAssocID="{E3BC67ED-061A-4ADE-BA83-9651B23AD00C}" presName="spaceRect" presStyleCnt="0"/>
      <dgm:spPr/>
    </dgm:pt>
    <dgm:pt modelId="{84A7A73F-1B2A-4182-BD62-A73A740FB1D4}" type="pres">
      <dgm:prSet presAssocID="{E3BC67ED-061A-4ADE-BA83-9651B23AD00C}" presName="parTx" presStyleLbl="revTx" presStyleIdx="0" presStyleCnt="5">
        <dgm:presLayoutVars>
          <dgm:chMax val="0"/>
          <dgm:chPref val="0"/>
        </dgm:presLayoutVars>
      </dgm:prSet>
      <dgm:spPr/>
    </dgm:pt>
    <dgm:pt modelId="{8CAC1B6A-13A3-4D3D-A6CF-31E232EA297A}" type="pres">
      <dgm:prSet presAssocID="{4EECF417-937F-4AA8-B0D2-87FE59036F46}" presName="sibTrans" presStyleCnt="0"/>
      <dgm:spPr/>
    </dgm:pt>
    <dgm:pt modelId="{803B3DBB-943F-4642-80B0-F1D6A526B7F0}" type="pres">
      <dgm:prSet presAssocID="{0B57872B-7DEB-4D60-B7FF-07F70E2DCA0C}" presName="compNode" presStyleCnt="0"/>
      <dgm:spPr/>
    </dgm:pt>
    <dgm:pt modelId="{9E7D8E47-024F-4F5A-87F0-DED91A67068A}" type="pres">
      <dgm:prSet presAssocID="{0B57872B-7DEB-4D60-B7FF-07F70E2DCA0C}" presName="bgRect" presStyleLbl="bgShp" presStyleIdx="1" presStyleCnt="5"/>
      <dgm:spPr/>
    </dgm:pt>
    <dgm:pt modelId="{EF0A0A47-681F-4000-AD4C-D0880ECE3EF6}" type="pres">
      <dgm:prSet presAssocID="{0B57872B-7DEB-4D60-B7FF-07F70E2DCA0C}"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mputer"/>
        </a:ext>
      </dgm:extLst>
    </dgm:pt>
    <dgm:pt modelId="{4EC52E82-7706-42F7-B672-CE5504992775}" type="pres">
      <dgm:prSet presAssocID="{0B57872B-7DEB-4D60-B7FF-07F70E2DCA0C}" presName="spaceRect" presStyleCnt="0"/>
      <dgm:spPr/>
    </dgm:pt>
    <dgm:pt modelId="{C71D33AF-5446-48E6-88B2-7D40DA623131}" type="pres">
      <dgm:prSet presAssocID="{0B57872B-7DEB-4D60-B7FF-07F70E2DCA0C}" presName="parTx" presStyleLbl="revTx" presStyleIdx="1" presStyleCnt="5">
        <dgm:presLayoutVars>
          <dgm:chMax val="0"/>
          <dgm:chPref val="0"/>
        </dgm:presLayoutVars>
      </dgm:prSet>
      <dgm:spPr/>
    </dgm:pt>
    <dgm:pt modelId="{5DF9ED1B-E40F-4F40-ABA9-A09E19F4BA20}" type="pres">
      <dgm:prSet presAssocID="{7A67DA4E-2BC4-4941-97E3-F70AAE8988CD}" presName="sibTrans" presStyleCnt="0"/>
      <dgm:spPr/>
    </dgm:pt>
    <dgm:pt modelId="{1EEFA0B5-F492-463A-9836-511D7AC8B19A}" type="pres">
      <dgm:prSet presAssocID="{AB5D9C1B-6203-4A82-8E45-F9BDE99D8B65}" presName="compNode" presStyleCnt="0"/>
      <dgm:spPr/>
    </dgm:pt>
    <dgm:pt modelId="{48A00B9E-B4D1-4FB3-B2A8-C831FD3A0585}" type="pres">
      <dgm:prSet presAssocID="{AB5D9C1B-6203-4A82-8E45-F9BDE99D8B65}" presName="bgRect" presStyleLbl="bgShp" presStyleIdx="2" presStyleCnt="5"/>
      <dgm:spPr/>
    </dgm:pt>
    <dgm:pt modelId="{4AEFC253-22DB-4F12-8ED0-A7860BECBDA3}" type="pres">
      <dgm:prSet presAssocID="{AB5D9C1B-6203-4A82-8E45-F9BDE99D8B65}"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nvelope"/>
        </a:ext>
      </dgm:extLst>
    </dgm:pt>
    <dgm:pt modelId="{3291E9EC-C693-4581-A3C0-6D0F010D4502}" type="pres">
      <dgm:prSet presAssocID="{AB5D9C1B-6203-4A82-8E45-F9BDE99D8B65}" presName="spaceRect" presStyleCnt="0"/>
      <dgm:spPr/>
    </dgm:pt>
    <dgm:pt modelId="{776ED56D-51E6-46FB-8B80-A94E22344599}" type="pres">
      <dgm:prSet presAssocID="{AB5D9C1B-6203-4A82-8E45-F9BDE99D8B65}" presName="parTx" presStyleLbl="revTx" presStyleIdx="2" presStyleCnt="5">
        <dgm:presLayoutVars>
          <dgm:chMax val="0"/>
          <dgm:chPref val="0"/>
        </dgm:presLayoutVars>
      </dgm:prSet>
      <dgm:spPr/>
    </dgm:pt>
    <dgm:pt modelId="{481C8FA1-F2B0-476F-A97B-53125CBEE7A7}" type="pres">
      <dgm:prSet presAssocID="{EEECEFA4-381F-4DD1-8D77-BBCE125EBC6B}" presName="sibTrans" presStyleCnt="0"/>
      <dgm:spPr/>
    </dgm:pt>
    <dgm:pt modelId="{CDE876E1-9701-4FFB-93B3-77CCA1D53B06}" type="pres">
      <dgm:prSet presAssocID="{4AC44B75-8E52-4D49-9795-9653B0FD4FD5}" presName="compNode" presStyleCnt="0"/>
      <dgm:spPr/>
    </dgm:pt>
    <dgm:pt modelId="{CE739CB7-9F49-4844-A22F-5756C352BD6C}" type="pres">
      <dgm:prSet presAssocID="{4AC44B75-8E52-4D49-9795-9653B0FD4FD5}" presName="bgRect" presStyleLbl="bgShp" presStyleIdx="3" presStyleCnt="5"/>
      <dgm:spPr/>
    </dgm:pt>
    <dgm:pt modelId="{D6124385-F9B7-4E0A-9AC0-6B4BA2964378}" type="pres">
      <dgm:prSet presAssocID="{4AC44B75-8E52-4D49-9795-9653B0FD4FD5}"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onnections"/>
        </a:ext>
      </dgm:extLst>
    </dgm:pt>
    <dgm:pt modelId="{8AA8A656-FA4B-46DA-AEEB-493E89B4463E}" type="pres">
      <dgm:prSet presAssocID="{4AC44B75-8E52-4D49-9795-9653B0FD4FD5}" presName="spaceRect" presStyleCnt="0"/>
      <dgm:spPr/>
    </dgm:pt>
    <dgm:pt modelId="{110C1B37-6AAD-47AC-85FB-62D28100109A}" type="pres">
      <dgm:prSet presAssocID="{4AC44B75-8E52-4D49-9795-9653B0FD4FD5}" presName="parTx" presStyleLbl="revTx" presStyleIdx="3" presStyleCnt="5">
        <dgm:presLayoutVars>
          <dgm:chMax val="0"/>
          <dgm:chPref val="0"/>
        </dgm:presLayoutVars>
      </dgm:prSet>
      <dgm:spPr/>
    </dgm:pt>
    <dgm:pt modelId="{03159345-B862-4987-B752-44F0A7F3B75B}" type="pres">
      <dgm:prSet presAssocID="{77BA09E4-CED5-4BBE-87B5-43A9289BFE25}" presName="sibTrans" presStyleCnt="0"/>
      <dgm:spPr/>
    </dgm:pt>
    <dgm:pt modelId="{BDB86C38-30E7-406F-8EE9-F707B7B7F48C}" type="pres">
      <dgm:prSet presAssocID="{13785E40-B80C-4D37-8841-616FB9401A51}" presName="compNode" presStyleCnt="0"/>
      <dgm:spPr/>
    </dgm:pt>
    <dgm:pt modelId="{E2A45FAF-1EAE-4B9F-97B0-AAC797A4A1DB}" type="pres">
      <dgm:prSet presAssocID="{13785E40-B80C-4D37-8841-616FB9401A51}" presName="bgRect" presStyleLbl="bgShp" presStyleIdx="4" presStyleCnt="5"/>
      <dgm:spPr/>
    </dgm:pt>
    <dgm:pt modelId="{8EEC46B9-E6A9-45BF-9F2C-21F99BD8CB57}" type="pres">
      <dgm:prSet presAssocID="{13785E40-B80C-4D37-8841-616FB9401A51}"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No sign"/>
        </a:ext>
      </dgm:extLst>
    </dgm:pt>
    <dgm:pt modelId="{432C5971-27CB-4CFD-B11F-25C3E7D998C6}" type="pres">
      <dgm:prSet presAssocID="{13785E40-B80C-4D37-8841-616FB9401A51}" presName="spaceRect" presStyleCnt="0"/>
      <dgm:spPr/>
    </dgm:pt>
    <dgm:pt modelId="{8336E36C-6E49-4984-AABC-C0DFC164B432}" type="pres">
      <dgm:prSet presAssocID="{13785E40-B80C-4D37-8841-616FB9401A51}" presName="parTx" presStyleLbl="revTx" presStyleIdx="4" presStyleCnt="5">
        <dgm:presLayoutVars>
          <dgm:chMax val="0"/>
          <dgm:chPref val="0"/>
        </dgm:presLayoutVars>
      </dgm:prSet>
      <dgm:spPr/>
    </dgm:pt>
  </dgm:ptLst>
  <dgm:cxnLst>
    <dgm:cxn modelId="{A6D6DB07-C4D9-46F7-9BF4-CEA763AD45CD}" type="presOf" srcId="{0B57872B-7DEB-4D60-B7FF-07F70E2DCA0C}" destId="{C71D33AF-5446-48E6-88B2-7D40DA623131}" srcOrd="0" destOrd="0" presId="urn:microsoft.com/office/officeart/2018/2/layout/IconVerticalSolidList"/>
    <dgm:cxn modelId="{D9F3D211-0CA4-42C8-BF41-5EF5C61C3CE7}" type="presOf" srcId="{13785E40-B80C-4D37-8841-616FB9401A51}" destId="{8336E36C-6E49-4984-AABC-C0DFC164B432}" srcOrd="0" destOrd="0" presId="urn:microsoft.com/office/officeart/2018/2/layout/IconVerticalSolidList"/>
    <dgm:cxn modelId="{512F7A2D-2EA5-443C-822A-CA0987DDBAF3}" srcId="{F59A3272-5CA9-4B2D-BD4B-777120B5587C}" destId="{13785E40-B80C-4D37-8841-616FB9401A51}" srcOrd="4" destOrd="0" parTransId="{70112189-BE3B-43A1-AA63-58445E2B9663}" sibTransId="{98E49CE1-9882-4AC1-B291-587533C7BBEB}"/>
    <dgm:cxn modelId="{C7057845-961D-40C6-8646-6D981412196F}" srcId="{F59A3272-5CA9-4B2D-BD4B-777120B5587C}" destId="{4AC44B75-8E52-4D49-9795-9653B0FD4FD5}" srcOrd="3" destOrd="0" parTransId="{24ED4C2B-B166-4A13-9F42-AD9D4183AC37}" sibTransId="{77BA09E4-CED5-4BBE-87B5-43A9289BFE25}"/>
    <dgm:cxn modelId="{5BEB6A6D-2CB4-4035-BEDB-D41FFC453729}" srcId="{F59A3272-5CA9-4B2D-BD4B-777120B5587C}" destId="{AB5D9C1B-6203-4A82-8E45-F9BDE99D8B65}" srcOrd="2" destOrd="0" parTransId="{9D6D3859-7CEC-40C4-9D8F-1BC498CB7E3B}" sibTransId="{EEECEFA4-381F-4DD1-8D77-BBCE125EBC6B}"/>
    <dgm:cxn modelId="{25F82690-137F-4088-93D9-BAE76452217F}" type="presOf" srcId="{AB5D9C1B-6203-4A82-8E45-F9BDE99D8B65}" destId="{776ED56D-51E6-46FB-8B80-A94E22344599}" srcOrd="0" destOrd="0" presId="urn:microsoft.com/office/officeart/2018/2/layout/IconVerticalSolidList"/>
    <dgm:cxn modelId="{C15A9BD0-7E7F-489F-8740-56934A37E1C0}" type="presOf" srcId="{E3BC67ED-061A-4ADE-BA83-9651B23AD00C}" destId="{84A7A73F-1B2A-4182-BD62-A73A740FB1D4}" srcOrd="0" destOrd="0" presId="urn:microsoft.com/office/officeart/2018/2/layout/IconVerticalSolidList"/>
    <dgm:cxn modelId="{D5C626DD-D5E6-4086-A3C5-5BFBA9912767}" srcId="{F59A3272-5CA9-4B2D-BD4B-777120B5587C}" destId="{E3BC67ED-061A-4ADE-BA83-9651B23AD00C}" srcOrd="0" destOrd="0" parTransId="{399DE28F-9FFA-499B-B173-59A12F4329E2}" sibTransId="{4EECF417-937F-4AA8-B0D2-87FE59036F46}"/>
    <dgm:cxn modelId="{44069EE7-B6C5-406E-A627-46A828B05990}" type="presOf" srcId="{4AC44B75-8E52-4D49-9795-9653B0FD4FD5}" destId="{110C1B37-6AAD-47AC-85FB-62D28100109A}" srcOrd="0" destOrd="0" presId="urn:microsoft.com/office/officeart/2018/2/layout/IconVerticalSolidList"/>
    <dgm:cxn modelId="{F46F2AED-9103-4142-969B-DC19ED0BB14D}" type="presOf" srcId="{F59A3272-5CA9-4B2D-BD4B-777120B5587C}" destId="{7248DC71-7CCE-4D5C-BF7A-F05D784E617A}" srcOrd="0" destOrd="0" presId="urn:microsoft.com/office/officeart/2018/2/layout/IconVerticalSolidList"/>
    <dgm:cxn modelId="{F285E6FC-D7B0-4E2C-9238-2717E0C645B6}" srcId="{F59A3272-5CA9-4B2D-BD4B-777120B5587C}" destId="{0B57872B-7DEB-4D60-B7FF-07F70E2DCA0C}" srcOrd="1" destOrd="0" parTransId="{E8FB3CD8-DD1B-4C19-B537-02BB04B814B0}" sibTransId="{7A67DA4E-2BC4-4941-97E3-F70AAE8988CD}"/>
    <dgm:cxn modelId="{E5D29955-4CAD-4305-A4D8-180A42651FC6}" type="presParOf" srcId="{7248DC71-7CCE-4D5C-BF7A-F05D784E617A}" destId="{E52B3256-0B4D-4AF0-ADA3-9003303E41FB}" srcOrd="0" destOrd="0" presId="urn:microsoft.com/office/officeart/2018/2/layout/IconVerticalSolidList"/>
    <dgm:cxn modelId="{600E41D7-73BC-4A0D-8C8D-932C9B82FFED}" type="presParOf" srcId="{E52B3256-0B4D-4AF0-ADA3-9003303E41FB}" destId="{8DDC6863-0E7E-44F7-8F5E-5C9B4D20D870}" srcOrd="0" destOrd="0" presId="urn:microsoft.com/office/officeart/2018/2/layout/IconVerticalSolidList"/>
    <dgm:cxn modelId="{14A55FAC-58B4-4163-8346-57306AE0E5C4}" type="presParOf" srcId="{E52B3256-0B4D-4AF0-ADA3-9003303E41FB}" destId="{57533273-EAC6-4BCD-98C5-27F9FA4876BA}" srcOrd="1" destOrd="0" presId="urn:microsoft.com/office/officeart/2018/2/layout/IconVerticalSolidList"/>
    <dgm:cxn modelId="{478FC9CC-9203-4636-AD57-3D1DFBC6462A}" type="presParOf" srcId="{E52B3256-0B4D-4AF0-ADA3-9003303E41FB}" destId="{D8C13CEE-F636-474B-93C1-CA6B85AEF852}" srcOrd="2" destOrd="0" presId="urn:microsoft.com/office/officeart/2018/2/layout/IconVerticalSolidList"/>
    <dgm:cxn modelId="{21FB1C9F-D8D0-48FE-B369-0B5EF485E9EE}" type="presParOf" srcId="{E52B3256-0B4D-4AF0-ADA3-9003303E41FB}" destId="{84A7A73F-1B2A-4182-BD62-A73A740FB1D4}" srcOrd="3" destOrd="0" presId="urn:microsoft.com/office/officeart/2018/2/layout/IconVerticalSolidList"/>
    <dgm:cxn modelId="{10D73BF8-3964-4E5B-90D9-FFC306F457BF}" type="presParOf" srcId="{7248DC71-7CCE-4D5C-BF7A-F05D784E617A}" destId="{8CAC1B6A-13A3-4D3D-A6CF-31E232EA297A}" srcOrd="1" destOrd="0" presId="urn:microsoft.com/office/officeart/2018/2/layout/IconVerticalSolidList"/>
    <dgm:cxn modelId="{807F8EAB-7A60-419E-9295-529A86B5874C}" type="presParOf" srcId="{7248DC71-7CCE-4D5C-BF7A-F05D784E617A}" destId="{803B3DBB-943F-4642-80B0-F1D6A526B7F0}" srcOrd="2" destOrd="0" presId="urn:microsoft.com/office/officeart/2018/2/layout/IconVerticalSolidList"/>
    <dgm:cxn modelId="{B864CB8C-3290-4584-9C5B-BFA2C5B8E2A4}" type="presParOf" srcId="{803B3DBB-943F-4642-80B0-F1D6A526B7F0}" destId="{9E7D8E47-024F-4F5A-87F0-DED91A67068A}" srcOrd="0" destOrd="0" presId="urn:microsoft.com/office/officeart/2018/2/layout/IconVerticalSolidList"/>
    <dgm:cxn modelId="{B7539E81-4DC3-4340-ABD4-3DAEF2659B78}" type="presParOf" srcId="{803B3DBB-943F-4642-80B0-F1D6A526B7F0}" destId="{EF0A0A47-681F-4000-AD4C-D0880ECE3EF6}" srcOrd="1" destOrd="0" presId="urn:microsoft.com/office/officeart/2018/2/layout/IconVerticalSolidList"/>
    <dgm:cxn modelId="{69A049D0-5E1E-443A-B576-E5E77248FE3C}" type="presParOf" srcId="{803B3DBB-943F-4642-80B0-F1D6A526B7F0}" destId="{4EC52E82-7706-42F7-B672-CE5504992775}" srcOrd="2" destOrd="0" presId="urn:microsoft.com/office/officeart/2018/2/layout/IconVerticalSolidList"/>
    <dgm:cxn modelId="{8DCB420D-04B4-4044-AA06-C4EE3C809C30}" type="presParOf" srcId="{803B3DBB-943F-4642-80B0-F1D6A526B7F0}" destId="{C71D33AF-5446-48E6-88B2-7D40DA623131}" srcOrd="3" destOrd="0" presId="urn:microsoft.com/office/officeart/2018/2/layout/IconVerticalSolidList"/>
    <dgm:cxn modelId="{9E4F72F3-7B49-4D89-B3A1-9EF44D2340FA}" type="presParOf" srcId="{7248DC71-7CCE-4D5C-BF7A-F05D784E617A}" destId="{5DF9ED1B-E40F-4F40-ABA9-A09E19F4BA20}" srcOrd="3" destOrd="0" presId="urn:microsoft.com/office/officeart/2018/2/layout/IconVerticalSolidList"/>
    <dgm:cxn modelId="{DE29F7E0-D8F9-43AA-8810-8002AB453581}" type="presParOf" srcId="{7248DC71-7CCE-4D5C-BF7A-F05D784E617A}" destId="{1EEFA0B5-F492-463A-9836-511D7AC8B19A}" srcOrd="4" destOrd="0" presId="urn:microsoft.com/office/officeart/2018/2/layout/IconVerticalSolidList"/>
    <dgm:cxn modelId="{849C1B16-A593-4A15-8351-B686B5FD2AF5}" type="presParOf" srcId="{1EEFA0B5-F492-463A-9836-511D7AC8B19A}" destId="{48A00B9E-B4D1-4FB3-B2A8-C831FD3A0585}" srcOrd="0" destOrd="0" presId="urn:microsoft.com/office/officeart/2018/2/layout/IconVerticalSolidList"/>
    <dgm:cxn modelId="{D154E46E-C655-412E-806F-A56E6CC68CF2}" type="presParOf" srcId="{1EEFA0B5-F492-463A-9836-511D7AC8B19A}" destId="{4AEFC253-22DB-4F12-8ED0-A7860BECBDA3}" srcOrd="1" destOrd="0" presId="urn:microsoft.com/office/officeart/2018/2/layout/IconVerticalSolidList"/>
    <dgm:cxn modelId="{BDCB8736-5523-40A0-BF40-F16A1BF2619D}" type="presParOf" srcId="{1EEFA0B5-F492-463A-9836-511D7AC8B19A}" destId="{3291E9EC-C693-4581-A3C0-6D0F010D4502}" srcOrd="2" destOrd="0" presId="urn:microsoft.com/office/officeart/2018/2/layout/IconVerticalSolidList"/>
    <dgm:cxn modelId="{D091A974-4DF8-48FA-AEE5-FAFC56579311}" type="presParOf" srcId="{1EEFA0B5-F492-463A-9836-511D7AC8B19A}" destId="{776ED56D-51E6-46FB-8B80-A94E22344599}" srcOrd="3" destOrd="0" presId="urn:microsoft.com/office/officeart/2018/2/layout/IconVerticalSolidList"/>
    <dgm:cxn modelId="{F6490B09-962A-43E3-AD14-B4F8FD6D82E0}" type="presParOf" srcId="{7248DC71-7CCE-4D5C-BF7A-F05D784E617A}" destId="{481C8FA1-F2B0-476F-A97B-53125CBEE7A7}" srcOrd="5" destOrd="0" presId="urn:microsoft.com/office/officeart/2018/2/layout/IconVerticalSolidList"/>
    <dgm:cxn modelId="{ACDEC269-F5CA-4241-9D0E-E45C28407086}" type="presParOf" srcId="{7248DC71-7CCE-4D5C-BF7A-F05D784E617A}" destId="{CDE876E1-9701-4FFB-93B3-77CCA1D53B06}" srcOrd="6" destOrd="0" presId="urn:microsoft.com/office/officeart/2018/2/layout/IconVerticalSolidList"/>
    <dgm:cxn modelId="{EDA02BF1-E0D2-417F-BEEB-44333FF08255}" type="presParOf" srcId="{CDE876E1-9701-4FFB-93B3-77CCA1D53B06}" destId="{CE739CB7-9F49-4844-A22F-5756C352BD6C}" srcOrd="0" destOrd="0" presId="urn:microsoft.com/office/officeart/2018/2/layout/IconVerticalSolidList"/>
    <dgm:cxn modelId="{7056A75A-634F-406C-BC15-2005F34E9079}" type="presParOf" srcId="{CDE876E1-9701-4FFB-93B3-77CCA1D53B06}" destId="{D6124385-F9B7-4E0A-9AC0-6B4BA2964378}" srcOrd="1" destOrd="0" presId="urn:microsoft.com/office/officeart/2018/2/layout/IconVerticalSolidList"/>
    <dgm:cxn modelId="{F4E2164B-F2E7-4A50-89B3-E86C81BF0F73}" type="presParOf" srcId="{CDE876E1-9701-4FFB-93B3-77CCA1D53B06}" destId="{8AA8A656-FA4B-46DA-AEEB-493E89B4463E}" srcOrd="2" destOrd="0" presId="urn:microsoft.com/office/officeart/2018/2/layout/IconVerticalSolidList"/>
    <dgm:cxn modelId="{3E45C9D1-5934-4C97-94EB-926CD2C93AC8}" type="presParOf" srcId="{CDE876E1-9701-4FFB-93B3-77CCA1D53B06}" destId="{110C1B37-6AAD-47AC-85FB-62D28100109A}" srcOrd="3" destOrd="0" presId="urn:microsoft.com/office/officeart/2018/2/layout/IconVerticalSolidList"/>
    <dgm:cxn modelId="{A6B116D1-F800-4875-B96B-58BDAC10FF03}" type="presParOf" srcId="{7248DC71-7CCE-4D5C-BF7A-F05D784E617A}" destId="{03159345-B862-4987-B752-44F0A7F3B75B}" srcOrd="7" destOrd="0" presId="urn:microsoft.com/office/officeart/2018/2/layout/IconVerticalSolidList"/>
    <dgm:cxn modelId="{D2E3DED6-E969-4E05-896A-54C9BF90FBBF}" type="presParOf" srcId="{7248DC71-7CCE-4D5C-BF7A-F05D784E617A}" destId="{BDB86C38-30E7-406F-8EE9-F707B7B7F48C}" srcOrd="8" destOrd="0" presId="urn:microsoft.com/office/officeart/2018/2/layout/IconVerticalSolidList"/>
    <dgm:cxn modelId="{E749A81F-7AB7-46C9-93D2-EA51067D613C}" type="presParOf" srcId="{BDB86C38-30E7-406F-8EE9-F707B7B7F48C}" destId="{E2A45FAF-1EAE-4B9F-97B0-AAC797A4A1DB}" srcOrd="0" destOrd="0" presId="urn:microsoft.com/office/officeart/2018/2/layout/IconVerticalSolidList"/>
    <dgm:cxn modelId="{2D297961-B501-4175-9C31-EC6426D96141}" type="presParOf" srcId="{BDB86C38-30E7-406F-8EE9-F707B7B7F48C}" destId="{8EEC46B9-E6A9-45BF-9F2C-21F99BD8CB57}" srcOrd="1" destOrd="0" presId="urn:microsoft.com/office/officeart/2018/2/layout/IconVerticalSolidList"/>
    <dgm:cxn modelId="{C89AE006-6AF2-4990-A92D-41400AF7FFB2}" type="presParOf" srcId="{BDB86C38-30E7-406F-8EE9-F707B7B7F48C}" destId="{432C5971-27CB-4CFD-B11F-25C3E7D998C6}" srcOrd="2" destOrd="0" presId="urn:microsoft.com/office/officeart/2018/2/layout/IconVerticalSolidList"/>
    <dgm:cxn modelId="{40443663-5777-46F9-81AD-228210948A27}" type="presParOf" srcId="{BDB86C38-30E7-406F-8EE9-F707B7B7F48C}" destId="{8336E36C-6E49-4984-AABC-C0DFC164B43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BA6225-3680-4E16-A6A6-2169D37E18A1}" type="doc">
      <dgm:prSet loTypeId="urn:microsoft.com/office/officeart/2005/8/layout/vList2" loCatId="list" qsTypeId="urn:microsoft.com/office/officeart/2005/8/quickstyle/simple2" qsCatId="simple" csTypeId="urn:microsoft.com/office/officeart/2005/8/colors/colorful2" csCatId="colorful" phldr="1"/>
      <dgm:spPr/>
      <dgm:t>
        <a:bodyPr/>
        <a:lstStyle/>
        <a:p>
          <a:endParaRPr lang="en-US"/>
        </a:p>
      </dgm:t>
    </dgm:pt>
    <dgm:pt modelId="{BB814FB4-877F-45CB-816D-A539FF589AE4}">
      <dgm:prSet custT="1"/>
      <dgm:spPr/>
      <dgm:t>
        <a:bodyPr/>
        <a:lstStyle/>
        <a:p>
          <a:r>
            <a:rPr lang="en-US" sz="2800" dirty="0">
              <a:latin typeface="Raleway" panose="020B0503030101060003" pitchFamily="34" charset="0"/>
            </a:rPr>
            <a:t>Payroll related information such as pay stubs, forms (such as direct deposit and tax forms) </a:t>
          </a:r>
        </a:p>
      </dgm:t>
    </dgm:pt>
    <dgm:pt modelId="{B5F9E6F1-3968-4115-B450-92077D444700}" type="parTrans" cxnId="{658D5680-41DE-4638-AA47-E4CE8BCEB9BA}">
      <dgm:prSet/>
      <dgm:spPr/>
      <dgm:t>
        <a:bodyPr/>
        <a:lstStyle/>
        <a:p>
          <a:endParaRPr lang="en-US"/>
        </a:p>
      </dgm:t>
    </dgm:pt>
    <dgm:pt modelId="{4CB69808-DB59-4ABE-B500-1A0701D9F663}" type="sibTrans" cxnId="{658D5680-41DE-4638-AA47-E4CE8BCEB9BA}">
      <dgm:prSet/>
      <dgm:spPr/>
      <dgm:t>
        <a:bodyPr/>
        <a:lstStyle/>
        <a:p>
          <a:endParaRPr lang="en-US"/>
        </a:p>
      </dgm:t>
    </dgm:pt>
    <dgm:pt modelId="{75BCB4EC-9E71-413E-8D20-E340308060B8}">
      <dgm:prSet custT="1"/>
      <dgm:spPr/>
      <dgm:t>
        <a:bodyPr/>
        <a:lstStyle/>
        <a:p>
          <a:r>
            <a:rPr lang="en-US" sz="2800" dirty="0">
              <a:latin typeface="Raleway" panose="020B0503030101060003" pitchFamily="34" charset="0"/>
            </a:rPr>
            <a:t>View and update personal contact information. </a:t>
          </a:r>
        </a:p>
      </dgm:t>
    </dgm:pt>
    <dgm:pt modelId="{4FCA4C60-8749-4452-A235-FFDFE001F4E9}" type="parTrans" cxnId="{A73880B6-F86D-42C7-834F-C33FFC8BB2CD}">
      <dgm:prSet/>
      <dgm:spPr/>
      <dgm:t>
        <a:bodyPr/>
        <a:lstStyle/>
        <a:p>
          <a:endParaRPr lang="en-US"/>
        </a:p>
      </dgm:t>
    </dgm:pt>
    <dgm:pt modelId="{72143DC7-5DBD-4D13-964A-E08B7DD8D32E}" type="sibTrans" cxnId="{A73880B6-F86D-42C7-834F-C33FFC8BB2CD}">
      <dgm:prSet/>
      <dgm:spPr/>
      <dgm:t>
        <a:bodyPr/>
        <a:lstStyle/>
        <a:p>
          <a:endParaRPr lang="en-US"/>
        </a:p>
      </dgm:t>
    </dgm:pt>
    <dgm:pt modelId="{5AD5392B-170C-470C-B599-92FBD27AF21E}" type="pres">
      <dgm:prSet presAssocID="{49BA6225-3680-4E16-A6A6-2169D37E18A1}" presName="linear" presStyleCnt="0">
        <dgm:presLayoutVars>
          <dgm:animLvl val="lvl"/>
          <dgm:resizeHandles val="exact"/>
        </dgm:presLayoutVars>
      </dgm:prSet>
      <dgm:spPr/>
    </dgm:pt>
    <dgm:pt modelId="{4EC5A3DB-698D-4332-94A2-8D6639A7E73A}" type="pres">
      <dgm:prSet presAssocID="{BB814FB4-877F-45CB-816D-A539FF589AE4}" presName="parentText" presStyleLbl="node1" presStyleIdx="0" presStyleCnt="2">
        <dgm:presLayoutVars>
          <dgm:chMax val="0"/>
          <dgm:bulletEnabled val="1"/>
        </dgm:presLayoutVars>
      </dgm:prSet>
      <dgm:spPr/>
    </dgm:pt>
    <dgm:pt modelId="{3ADCBEF6-99B4-436B-A45A-9489383087D7}" type="pres">
      <dgm:prSet presAssocID="{4CB69808-DB59-4ABE-B500-1A0701D9F663}" presName="spacer" presStyleCnt="0"/>
      <dgm:spPr/>
    </dgm:pt>
    <dgm:pt modelId="{7866EEF5-3420-4BCF-B9C9-7263FFD689FE}" type="pres">
      <dgm:prSet presAssocID="{75BCB4EC-9E71-413E-8D20-E340308060B8}" presName="parentText" presStyleLbl="node1" presStyleIdx="1" presStyleCnt="2">
        <dgm:presLayoutVars>
          <dgm:chMax val="0"/>
          <dgm:bulletEnabled val="1"/>
        </dgm:presLayoutVars>
      </dgm:prSet>
      <dgm:spPr/>
    </dgm:pt>
  </dgm:ptLst>
  <dgm:cxnLst>
    <dgm:cxn modelId="{33639B25-D513-4F31-8376-B5547CD65088}" type="presOf" srcId="{75BCB4EC-9E71-413E-8D20-E340308060B8}" destId="{7866EEF5-3420-4BCF-B9C9-7263FFD689FE}" srcOrd="0" destOrd="0" presId="urn:microsoft.com/office/officeart/2005/8/layout/vList2"/>
    <dgm:cxn modelId="{18CCF35F-2E92-42C4-A0F4-49F42BCF2003}" type="presOf" srcId="{BB814FB4-877F-45CB-816D-A539FF589AE4}" destId="{4EC5A3DB-698D-4332-94A2-8D6639A7E73A}" srcOrd="0" destOrd="0" presId="urn:microsoft.com/office/officeart/2005/8/layout/vList2"/>
    <dgm:cxn modelId="{EA60EF6F-F9E6-45D8-8AD8-3C048B9A83FD}" type="presOf" srcId="{49BA6225-3680-4E16-A6A6-2169D37E18A1}" destId="{5AD5392B-170C-470C-B599-92FBD27AF21E}" srcOrd="0" destOrd="0" presId="urn:microsoft.com/office/officeart/2005/8/layout/vList2"/>
    <dgm:cxn modelId="{658D5680-41DE-4638-AA47-E4CE8BCEB9BA}" srcId="{49BA6225-3680-4E16-A6A6-2169D37E18A1}" destId="{BB814FB4-877F-45CB-816D-A539FF589AE4}" srcOrd="0" destOrd="0" parTransId="{B5F9E6F1-3968-4115-B450-92077D444700}" sibTransId="{4CB69808-DB59-4ABE-B500-1A0701D9F663}"/>
    <dgm:cxn modelId="{A73880B6-F86D-42C7-834F-C33FFC8BB2CD}" srcId="{49BA6225-3680-4E16-A6A6-2169D37E18A1}" destId="{75BCB4EC-9E71-413E-8D20-E340308060B8}" srcOrd="1" destOrd="0" parTransId="{4FCA4C60-8749-4452-A235-FFDFE001F4E9}" sibTransId="{72143DC7-5DBD-4D13-964A-E08B7DD8D32E}"/>
    <dgm:cxn modelId="{E097A74D-45B9-4A79-9FE3-0CACC4306D07}" type="presParOf" srcId="{5AD5392B-170C-470C-B599-92FBD27AF21E}" destId="{4EC5A3DB-698D-4332-94A2-8D6639A7E73A}" srcOrd="0" destOrd="0" presId="urn:microsoft.com/office/officeart/2005/8/layout/vList2"/>
    <dgm:cxn modelId="{F91963E6-1948-477E-B4BD-E95BCF50C24A}" type="presParOf" srcId="{5AD5392B-170C-470C-B599-92FBD27AF21E}" destId="{3ADCBEF6-99B4-436B-A45A-9489383087D7}" srcOrd="1" destOrd="0" presId="urn:microsoft.com/office/officeart/2005/8/layout/vList2"/>
    <dgm:cxn modelId="{D59CE85B-9B80-4815-AC44-2D29D78DF635}" type="presParOf" srcId="{5AD5392B-170C-470C-B599-92FBD27AF21E}" destId="{7866EEF5-3420-4BCF-B9C9-7263FFD689FE}"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DC6863-0E7E-44F7-8F5E-5C9B4D20D870}">
      <dsp:nvSpPr>
        <dsp:cNvPr id="0" name=""/>
        <dsp:cNvSpPr/>
      </dsp:nvSpPr>
      <dsp:spPr>
        <a:xfrm>
          <a:off x="0" y="4597"/>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533273-EAC6-4BCD-98C5-27F9FA4876BA}">
      <dsp:nvSpPr>
        <dsp:cNvPr id="0" name=""/>
        <dsp:cNvSpPr/>
      </dsp:nvSpPr>
      <dsp:spPr>
        <a:xfrm>
          <a:off x="296259" y="224956"/>
          <a:ext cx="538654" cy="53865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A7A73F-1B2A-4182-BD62-A73A740FB1D4}">
      <dsp:nvSpPr>
        <dsp:cNvPr id="0" name=""/>
        <dsp:cNvSpPr/>
      </dsp:nvSpPr>
      <dsp:spPr>
        <a:xfrm>
          <a:off x="1131174" y="4597"/>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622300">
            <a:lnSpc>
              <a:spcPct val="90000"/>
            </a:lnSpc>
            <a:spcBef>
              <a:spcPct val="0"/>
            </a:spcBef>
            <a:spcAft>
              <a:spcPct val="35000"/>
            </a:spcAft>
            <a:buNone/>
          </a:pPr>
          <a:r>
            <a:rPr lang="en-US" sz="1400" b="1" kern="1200" baseline="0" dirty="0">
              <a:latin typeface="Raleway" panose="020B0503030101060003" pitchFamily="34" charset="0"/>
            </a:rPr>
            <a:t>Confidentiality</a:t>
          </a:r>
          <a:r>
            <a:rPr lang="en-US" sz="1400" kern="1200" baseline="0" dirty="0">
              <a:latin typeface="Raleway" panose="020B0503030101060003" pitchFamily="34" charset="0"/>
            </a:rPr>
            <a:t> – All messages, documents and files created, sent received or stored on the system are the sole property of the Company.</a:t>
          </a:r>
        </a:p>
      </dsp:txBody>
      <dsp:txXfrm>
        <a:off x="1131174" y="4597"/>
        <a:ext cx="5382429" cy="979371"/>
      </dsp:txXfrm>
    </dsp:sp>
    <dsp:sp modelId="{9E7D8E47-024F-4F5A-87F0-DED91A67068A}">
      <dsp:nvSpPr>
        <dsp:cNvPr id="0" name=""/>
        <dsp:cNvSpPr/>
      </dsp:nvSpPr>
      <dsp:spPr>
        <a:xfrm>
          <a:off x="0" y="1228812"/>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0A0A47-681F-4000-AD4C-D0880ECE3EF6}">
      <dsp:nvSpPr>
        <dsp:cNvPr id="0" name=""/>
        <dsp:cNvSpPr/>
      </dsp:nvSpPr>
      <dsp:spPr>
        <a:xfrm>
          <a:off x="296259" y="1449171"/>
          <a:ext cx="538654" cy="53865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71D33AF-5446-48E6-88B2-7D40DA623131}">
      <dsp:nvSpPr>
        <dsp:cNvPr id="0" name=""/>
        <dsp:cNvSpPr/>
      </dsp:nvSpPr>
      <dsp:spPr>
        <a:xfrm>
          <a:off x="1131174" y="1228812"/>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622300">
            <a:lnSpc>
              <a:spcPct val="90000"/>
            </a:lnSpc>
            <a:spcBef>
              <a:spcPct val="0"/>
            </a:spcBef>
            <a:spcAft>
              <a:spcPct val="35000"/>
            </a:spcAft>
            <a:buNone/>
          </a:pPr>
          <a:r>
            <a:rPr lang="en-US" sz="1400" b="1" kern="1200" baseline="0" dirty="0">
              <a:latin typeface="Raleway" panose="020B0503030101060003" pitchFamily="34" charset="0"/>
            </a:rPr>
            <a:t>Security </a:t>
          </a:r>
          <a:r>
            <a:rPr lang="en-US" sz="1400" kern="1200" baseline="0" dirty="0">
              <a:latin typeface="Raleway" panose="020B0503030101060003" pitchFamily="34" charset="0"/>
            </a:rPr>
            <a:t>– Employees are responsible for maintaining System security relating to company emails, software downloads, company owned equipment, electronic devices, etc.</a:t>
          </a:r>
        </a:p>
      </dsp:txBody>
      <dsp:txXfrm>
        <a:off x="1131174" y="1228812"/>
        <a:ext cx="5382429" cy="979371"/>
      </dsp:txXfrm>
    </dsp:sp>
    <dsp:sp modelId="{48A00B9E-B4D1-4FB3-B2A8-C831FD3A0585}">
      <dsp:nvSpPr>
        <dsp:cNvPr id="0" name=""/>
        <dsp:cNvSpPr/>
      </dsp:nvSpPr>
      <dsp:spPr>
        <a:xfrm>
          <a:off x="0" y="2453027"/>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EFC253-22DB-4F12-8ED0-A7860BECBDA3}">
      <dsp:nvSpPr>
        <dsp:cNvPr id="0" name=""/>
        <dsp:cNvSpPr/>
      </dsp:nvSpPr>
      <dsp:spPr>
        <a:xfrm>
          <a:off x="296259" y="2673385"/>
          <a:ext cx="538654" cy="53865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76ED56D-51E6-46FB-8B80-A94E22344599}">
      <dsp:nvSpPr>
        <dsp:cNvPr id="0" name=""/>
        <dsp:cNvSpPr/>
      </dsp:nvSpPr>
      <dsp:spPr>
        <a:xfrm>
          <a:off x="1131174" y="2453027"/>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622300">
            <a:lnSpc>
              <a:spcPct val="90000"/>
            </a:lnSpc>
            <a:spcBef>
              <a:spcPct val="0"/>
            </a:spcBef>
            <a:spcAft>
              <a:spcPct val="35000"/>
            </a:spcAft>
            <a:buNone/>
          </a:pPr>
          <a:r>
            <a:rPr lang="en-US" sz="1400" b="1" kern="1200" baseline="0" dirty="0">
              <a:latin typeface="Raleway" panose="020B0503030101060003" pitchFamily="34" charset="0"/>
            </a:rPr>
            <a:t>Company Email </a:t>
          </a:r>
          <a:r>
            <a:rPr lang="en-US" sz="1400" kern="1200" baseline="0" dirty="0">
              <a:latin typeface="Raleway" panose="020B0503030101060003" pitchFamily="34" charset="0"/>
            </a:rPr>
            <a:t>- Employees are not to delete any e-mails on the Company System except for  Spam/Junk Mail</a:t>
          </a:r>
        </a:p>
      </dsp:txBody>
      <dsp:txXfrm>
        <a:off x="1131174" y="2453027"/>
        <a:ext cx="5382429" cy="979371"/>
      </dsp:txXfrm>
    </dsp:sp>
    <dsp:sp modelId="{CE739CB7-9F49-4844-A22F-5756C352BD6C}">
      <dsp:nvSpPr>
        <dsp:cNvPr id="0" name=""/>
        <dsp:cNvSpPr/>
      </dsp:nvSpPr>
      <dsp:spPr>
        <a:xfrm>
          <a:off x="0" y="3677241"/>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124385-F9B7-4E0A-9AC0-6B4BA2964378}">
      <dsp:nvSpPr>
        <dsp:cNvPr id="0" name=""/>
        <dsp:cNvSpPr/>
      </dsp:nvSpPr>
      <dsp:spPr>
        <a:xfrm>
          <a:off x="296259" y="3897600"/>
          <a:ext cx="538654" cy="53865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10C1B37-6AAD-47AC-85FB-62D28100109A}">
      <dsp:nvSpPr>
        <dsp:cNvPr id="0" name=""/>
        <dsp:cNvSpPr/>
      </dsp:nvSpPr>
      <dsp:spPr>
        <a:xfrm>
          <a:off x="1131174" y="3677241"/>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622300">
            <a:lnSpc>
              <a:spcPct val="90000"/>
            </a:lnSpc>
            <a:spcBef>
              <a:spcPct val="0"/>
            </a:spcBef>
            <a:spcAft>
              <a:spcPct val="35000"/>
            </a:spcAft>
            <a:buNone/>
          </a:pPr>
          <a:r>
            <a:rPr lang="en-US" sz="1400" b="1" kern="1200" baseline="0" dirty="0">
              <a:latin typeface="Raleway" panose="020B0503030101060003" pitchFamily="34" charset="0"/>
            </a:rPr>
            <a:t>Social Media – </a:t>
          </a:r>
          <a:r>
            <a:rPr lang="en-US" sz="1400" kern="1200" baseline="0" dirty="0">
              <a:latin typeface="Raleway" panose="020B0503030101060003" pitchFamily="34" charset="0"/>
            </a:rPr>
            <a:t>All social media sites intended for business use and are the Property of the Company</a:t>
          </a:r>
        </a:p>
      </dsp:txBody>
      <dsp:txXfrm>
        <a:off x="1131174" y="3677241"/>
        <a:ext cx="5382429" cy="979371"/>
      </dsp:txXfrm>
    </dsp:sp>
    <dsp:sp modelId="{E2A45FAF-1EAE-4B9F-97B0-AAC797A4A1DB}">
      <dsp:nvSpPr>
        <dsp:cNvPr id="0" name=""/>
        <dsp:cNvSpPr/>
      </dsp:nvSpPr>
      <dsp:spPr>
        <a:xfrm>
          <a:off x="0" y="4901456"/>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EC46B9-E6A9-45BF-9F2C-21F99BD8CB57}">
      <dsp:nvSpPr>
        <dsp:cNvPr id="0" name=""/>
        <dsp:cNvSpPr/>
      </dsp:nvSpPr>
      <dsp:spPr>
        <a:xfrm>
          <a:off x="296259" y="5121814"/>
          <a:ext cx="538654" cy="53865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336E36C-6E49-4984-AABC-C0DFC164B432}">
      <dsp:nvSpPr>
        <dsp:cNvPr id="0" name=""/>
        <dsp:cNvSpPr/>
      </dsp:nvSpPr>
      <dsp:spPr>
        <a:xfrm>
          <a:off x="1131174" y="4901456"/>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622300">
            <a:lnSpc>
              <a:spcPct val="90000"/>
            </a:lnSpc>
            <a:spcBef>
              <a:spcPct val="0"/>
            </a:spcBef>
            <a:spcAft>
              <a:spcPct val="35000"/>
            </a:spcAft>
            <a:buNone/>
          </a:pPr>
          <a:r>
            <a:rPr lang="en-US" sz="1400" kern="1200" baseline="0" dirty="0">
              <a:latin typeface="Raleway" panose="020B0503030101060003" pitchFamily="34" charset="0"/>
            </a:rPr>
            <a:t>Employees are allowed moderate personal use of electronics but must be compliant with DM policies.</a:t>
          </a:r>
        </a:p>
      </dsp:txBody>
      <dsp:txXfrm>
        <a:off x="1131174" y="4901456"/>
        <a:ext cx="5382429" cy="9793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C5A3DB-698D-4332-94A2-8D6639A7E73A}">
      <dsp:nvSpPr>
        <dsp:cNvPr id="0" name=""/>
        <dsp:cNvSpPr/>
      </dsp:nvSpPr>
      <dsp:spPr>
        <a:xfrm>
          <a:off x="0" y="238008"/>
          <a:ext cx="6798539" cy="15210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Raleway" panose="020B0503030101060003" pitchFamily="34" charset="0"/>
            </a:rPr>
            <a:t>Payroll related information such as pay stubs, forms (such as direct deposit and tax forms) </a:t>
          </a:r>
        </a:p>
      </dsp:txBody>
      <dsp:txXfrm>
        <a:off x="74249" y="312257"/>
        <a:ext cx="6650041" cy="1372502"/>
      </dsp:txXfrm>
    </dsp:sp>
    <dsp:sp modelId="{7866EEF5-3420-4BCF-B9C9-7263FFD689FE}">
      <dsp:nvSpPr>
        <dsp:cNvPr id="0" name=""/>
        <dsp:cNvSpPr/>
      </dsp:nvSpPr>
      <dsp:spPr>
        <a:xfrm>
          <a:off x="0" y="1946208"/>
          <a:ext cx="6798539" cy="1521000"/>
        </a:xfrm>
        <a:prstGeom prst="roundRect">
          <a:avLst/>
        </a:prstGeom>
        <a:solidFill>
          <a:schemeClr val="accent2">
            <a:hueOff val="-1455363"/>
            <a:satOff val="-83928"/>
            <a:lumOff val="862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Raleway" panose="020B0503030101060003" pitchFamily="34" charset="0"/>
            </a:rPr>
            <a:t>View and update personal contact information. </a:t>
          </a:r>
        </a:p>
      </dsp:txBody>
      <dsp:txXfrm>
        <a:off x="74249" y="2020457"/>
        <a:ext cx="6650041" cy="137250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73D410C-202F-4EFA-9063-7AE134654F09}" type="datetimeFigureOut">
              <a:rPr lang="en-US" smtClean="0"/>
              <a:t>9/13/2021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9B3D165-8AFA-45F7-BDF7-AC0FE0226317}" type="slidenum">
              <a:rPr lang="en-US" smtClean="0"/>
              <a:t>‹#›</a:t>
            </a:fld>
            <a:endParaRPr lang="en-US"/>
          </a:p>
        </p:txBody>
      </p:sp>
    </p:spTree>
    <p:extLst>
      <p:ext uri="{BB962C8B-B14F-4D97-AF65-F5344CB8AC3E}">
        <p14:creationId xmlns:p14="http://schemas.microsoft.com/office/powerpoint/2010/main" val="2518752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B3D165-8AFA-45F7-BDF7-AC0FE0226317}" type="slidenum">
              <a:rPr lang="en-US" smtClean="0"/>
              <a:t>1</a:t>
            </a:fld>
            <a:endParaRPr lang="en-US"/>
          </a:p>
        </p:txBody>
      </p:sp>
    </p:spTree>
    <p:extLst>
      <p:ext uri="{BB962C8B-B14F-4D97-AF65-F5344CB8AC3E}">
        <p14:creationId xmlns:p14="http://schemas.microsoft.com/office/powerpoint/2010/main" val="40694363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We are continually adjusting, shifting, growing, and developing new and innovative ways to tackle the status quo. We do not want to be just another property management company; we want to be the best; and we want you to join us for the ride!</a:t>
            </a:r>
          </a:p>
          <a:p>
            <a:pPr defTabSz="931774">
              <a:defRPr/>
            </a:pPr>
            <a:endParaRPr lang="en-US" dirty="0"/>
          </a:p>
          <a:p>
            <a:pPr defTabSz="931774">
              <a:defRPr/>
            </a:pPr>
            <a:r>
              <a:rPr lang="en-US" dirty="0"/>
              <a:t>In the final analysis we believe, “when our Employees grow, the Company grows; when the Company grows, our Employees grow”.  </a:t>
            </a:r>
            <a:r>
              <a:rPr lang="en-US" b="0" dirty="0"/>
              <a:t>To achieve this, we all must accept Change.  All we ask is for every Employee to Embrace Progress and Change and take the challenge to improve the Company, the lives of our Owners, Employees and Residents; and your career.</a:t>
            </a:r>
          </a:p>
          <a:p>
            <a:endParaRPr lang="en-US" dirty="0"/>
          </a:p>
        </p:txBody>
      </p:sp>
      <p:sp>
        <p:nvSpPr>
          <p:cNvPr id="4" name="Slide Number Placeholder 3"/>
          <p:cNvSpPr>
            <a:spLocks noGrp="1"/>
          </p:cNvSpPr>
          <p:nvPr>
            <p:ph type="sldNum" sz="quarter" idx="10"/>
          </p:nvPr>
        </p:nvSpPr>
        <p:spPr/>
        <p:txBody>
          <a:bodyPr/>
          <a:lstStyle/>
          <a:p>
            <a:fld id="{C9B3D165-8AFA-45F7-BDF7-AC0FE0226317}" type="slidenum">
              <a:rPr lang="en-US" smtClean="0"/>
              <a:t>10</a:t>
            </a:fld>
            <a:endParaRPr lang="en-US"/>
          </a:p>
        </p:txBody>
      </p:sp>
    </p:spTree>
    <p:extLst>
      <p:ext uri="{BB962C8B-B14F-4D97-AF65-F5344CB8AC3E}">
        <p14:creationId xmlns:p14="http://schemas.microsoft.com/office/powerpoint/2010/main" val="1694062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Staying connected with our Employees is essential for teambuilding, our Culture, efficiency, and much more. To help keep everyone connected we utilize Social Media and in person events. Each year all Denizen Employees are invited to attend a Company Retreat over the summer and a Holiday party in December. This encourages everyone to reconnect, reflect, and engage.</a:t>
            </a:r>
          </a:p>
          <a:p>
            <a:endParaRPr lang="en-US" dirty="0"/>
          </a:p>
        </p:txBody>
      </p:sp>
      <p:sp>
        <p:nvSpPr>
          <p:cNvPr id="4" name="Slide Number Placeholder 3"/>
          <p:cNvSpPr>
            <a:spLocks noGrp="1"/>
          </p:cNvSpPr>
          <p:nvPr>
            <p:ph type="sldNum" sz="quarter" idx="10"/>
          </p:nvPr>
        </p:nvSpPr>
        <p:spPr/>
        <p:txBody>
          <a:bodyPr/>
          <a:lstStyle/>
          <a:p>
            <a:fld id="{C9B3D165-8AFA-45F7-BDF7-AC0FE0226317}" type="slidenum">
              <a:rPr lang="en-US" smtClean="0"/>
              <a:t>11</a:t>
            </a:fld>
            <a:endParaRPr lang="en-US"/>
          </a:p>
        </p:txBody>
      </p:sp>
    </p:spTree>
    <p:extLst>
      <p:ext uri="{BB962C8B-B14F-4D97-AF65-F5344CB8AC3E}">
        <p14:creationId xmlns:p14="http://schemas.microsoft.com/office/powerpoint/2010/main" val="22325463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Our Human Resource policies are an integral part of the Company’s Culture.  </a:t>
            </a:r>
          </a:p>
          <a:p>
            <a:pPr defTabSz="931774">
              <a:defRPr/>
            </a:pPr>
            <a:r>
              <a:rPr lang="en-US" dirty="0"/>
              <a:t>As a part of being employed by Denizen Management, each Employee is required to read and acknowledge the Employee Policy Manual, and such is assumed for the following summary review.</a:t>
            </a:r>
          </a:p>
          <a:p>
            <a:endParaRPr lang="en-US" dirty="0"/>
          </a:p>
        </p:txBody>
      </p:sp>
      <p:sp>
        <p:nvSpPr>
          <p:cNvPr id="4" name="Slide Number Placeholder 3"/>
          <p:cNvSpPr>
            <a:spLocks noGrp="1"/>
          </p:cNvSpPr>
          <p:nvPr>
            <p:ph type="sldNum" sz="quarter" idx="10"/>
          </p:nvPr>
        </p:nvSpPr>
        <p:spPr/>
        <p:txBody>
          <a:bodyPr/>
          <a:lstStyle/>
          <a:p>
            <a:fld id="{C9B3D165-8AFA-45F7-BDF7-AC0FE0226317}" type="slidenum">
              <a:rPr lang="en-US" smtClean="0"/>
              <a:t>12</a:t>
            </a:fld>
            <a:endParaRPr lang="en-US"/>
          </a:p>
        </p:txBody>
      </p:sp>
    </p:spTree>
    <p:extLst>
      <p:ext uri="{BB962C8B-B14F-4D97-AF65-F5344CB8AC3E}">
        <p14:creationId xmlns:p14="http://schemas.microsoft.com/office/powerpoint/2010/main" val="41029850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The successful Denizen Management Employee follows and understands the Company’s Culture, policies and procedures and all laws that apply to his or her job.  The Employee who will succeed is also the one who feels a sense of participation, a need to contribute wherever he or she can, the one who goes above and beyond what is expected, and the one who gets along with fellow Employees.</a:t>
            </a:r>
          </a:p>
          <a:p>
            <a:endParaRPr lang="en-US" dirty="0"/>
          </a:p>
        </p:txBody>
      </p:sp>
      <p:sp>
        <p:nvSpPr>
          <p:cNvPr id="4" name="Slide Number Placeholder 3"/>
          <p:cNvSpPr>
            <a:spLocks noGrp="1"/>
          </p:cNvSpPr>
          <p:nvPr>
            <p:ph type="sldNum" sz="quarter" idx="10"/>
          </p:nvPr>
        </p:nvSpPr>
        <p:spPr/>
        <p:txBody>
          <a:bodyPr/>
          <a:lstStyle/>
          <a:p>
            <a:fld id="{C9B3D165-8AFA-45F7-BDF7-AC0FE0226317}" type="slidenum">
              <a:rPr lang="en-US" smtClean="0"/>
              <a:t>13</a:t>
            </a:fld>
            <a:endParaRPr lang="en-US"/>
          </a:p>
        </p:txBody>
      </p:sp>
    </p:spTree>
    <p:extLst>
      <p:ext uri="{BB962C8B-B14F-4D97-AF65-F5344CB8AC3E}">
        <p14:creationId xmlns:p14="http://schemas.microsoft.com/office/powerpoint/2010/main" val="42138266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For Human Resource questions regarding policies and procedures, an Employee should first (1) reference this Employee Policy Manual, then (2) their direct Supervisor, who can accordingly reach out to (3) Human Resources.</a:t>
            </a:r>
          </a:p>
          <a:p>
            <a:endParaRPr lang="en-US" dirty="0"/>
          </a:p>
        </p:txBody>
      </p:sp>
      <p:sp>
        <p:nvSpPr>
          <p:cNvPr id="4" name="Slide Number Placeholder 3"/>
          <p:cNvSpPr>
            <a:spLocks noGrp="1"/>
          </p:cNvSpPr>
          <p:nvPr>
            <p:ph type="sldNum" sz="quarter" idx="10"/>
          </p:nvPr>
        </p:nvSpPr>
        <p:spPr/>
        <p:txBody>
          <a:bodyPr/>
          <a:lstStyle/>
          <a:p>
            <a:fld id="{C9B3D165-8AFA-45F7-BDF7-AC0FE0226317}" type="slidenum">
              <a:rPr lang="en-US" smtClean="0"/>
              <a:t>15</a:t>
            </a:fld>
            <a:endParaRPr lang="en-US"/>
          </a:p>
        </p:txBody>
      </p:sp>
    </p:spTree>
    <p:extLst>
      <p:ext uri="{BB962C8B-B14F-4D97-AF65-F5344CB8AC3E}">
        <p14:creationId xmlns:p14="http://schemas.microsoft.com/office/powerpoint/2010/main" val="13396855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B3D165-8AFA-45F7-BDF7-AC0FE0226317}" type="slidenum">
              <a:rPr lang="en-US" smtClean="0"/>
              <a:t>17</a:t>
            </a:fld>
            <a:endParaRPr lang="en-US"/>
          </a:p>
        </p:txBody>
      </p:sp>
    </p:spTree>
    <p:extLst>
      <p:ext uri="{BB962C8B-B14F-4D97-AF65-F5344CB8AC3E}">
        <p14:creationId xmlns:p14="http://schemas.microsoft.com/office/powerpoint/2010/main" val="159033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During the course of your employment you will have access to information that the general public does not, such as reports and operating forms. This type of information must remain confidential. No Employee may directly or indirectly divulge such information.</a:t>
            </a:r>
          </a:p>
          <a:p>
            <a:endParaRPr lang="en-US" dirty="0"/>
          </a:p>
        </p:txBody>
      </p:sp>
      <p:sp>
        <p:nvSpPr>
          <p:cNvPr id="4" name="Slide Number Placeholder 3"/>
          <p:cNvSpPr>
            <a:spLocks noGrp="1"/>
          </p:cNvSpPr>
          <p:nvPr>
            <p:ph type="sldNum" sz="quarter" idx="10"/>
          </p:nvPr>
        </p:nvSpPr>
        <p:spPr/>
        <p:txBody>
          <a:bodyPr/>
          <a:lstStyle/>
          <a:p>
            <a:fld id="{C9B3D165-8AFA-45F7-BDF7-AC0FE0226317}" type="slidenum">
              <a:rPr lang="en-US" smtClean="0"/>
              <a:t>18</a:t>
            </a:fld>
            <a:endParaRPr lang="en-US"/>
          </a:p>
        </p:txBody>
      </p:sp>
    </p:spTree>
    <p:extLst>
      <p:ext uri="{BB962C8B-B14F-4D97-AF65-F5344CB8AC3E}">
        <p14:creationId xmlns:p14="http://schemas.microsoft.com/office/powerpoint/2010/main" val="18813389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The Electronic Information Policy (“Policy”) applies to all Employees, contractors and visitors at any Denizen Management (“Company”) location.  This Policy refers to all Company owned or leased information systems, including computers, office phones, IP Phones, voicemail, servers, intranet, Internet and e-mail access and electronic devices and data storage media such as PDAs, disks, CD-ROMs and USB drives (“Systems”).</a:t>
            </a:r>
          </a:p>
          <a:p>
            <a:endParaRPr lang="en-US" dirty="0"/>
          </a:p>
        </p:txBody>
      </p:sp>
      <p:sp>
        <p:nvSpPr>
          <p:cNvPr id="4" name="Slide Number Placeholder 3"/>
          <p:cNvSpPr>
            <a:spLocks noGrp="1"/>
          </p:cNvSpPr>
          <p:nvPr>
            <p:ph type="sldNum" sz="quarter" idx="10"/>
          </p:nvPr>
        </p:nvSpPr>
        <p:spPr/>
        <p:txBody>
          <a:bodyPr/>
          <a:lstStyle/>
          <a:p>
            <a:fld id="{C9B3D165-8AFA-45F7-BDF7-AC0FE0226317}" type="slidenum">
              <a:rPr lang="en-US" smtClean="0"/>
              <a:t>19</a:t>
            </a:fld>
            <a:endParaRPr lang="en-US"/>
          </a:p>
        </p:txBody>
      </p:sp>
    </p:spTree>
    <p:extLst>
      <p:ext uri="{BB962C8B-B14F-4D97-AF65-F5344CB8AC3E}">
        <p14:creationId xmlns:p14="http://schemas.microsoft.com/office/powerpoint/2010/main" val="39514118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B3D165-8AFA-45F7-BDF7-AC0FE0226317}" type="slidenum">
              <a:rPr lang="en-US" smtClean="0"/>
              <a:t>20</a:t>
            </a:fld>
            <a:endParaRPr lang="en-US"/>
          </a:p>
        </p:txBody>
      </p:sp>
    </p:spTree>
    <p:extLst>
      <p:ext uri="{BB962C8B-B14F-4D97-AF65-F5344CB8AC3E}">
        <p14:creationId xmlns:p14="http://schemas.microsoft.com/office/powerpoint/2010/main" val="22721030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Pgs</a:t>
            </a:r>
            <a:r>
              <a:rPr lang="en-US" dirty="0"/>
              <a:t> 32-33</a:t>
            </a:r>
          </a:p>
        </p:txBody>
      </p:sp>
      <p:sp>
        <p:nvSpPr>
          <p:cNvPr id="4" name="Slide Number Placeholder 3"/>
          <p:cNvSpPr>
            <a:spLocks noGrp="1"/>
          </p:cNvSpPr>
          <p:nvPr>
            <p:ph type="sldNum" sz="quarter" idx="10"/>
          </p:nvPr>
        </p:nvSpPr>
        <p:spPr/>
        <p:txBody>
          <a:bodyPr/>
          <a:lstStyle/>
          <a:p>
            <a:fld id="{C9B3D165-8AFA-45F7-BDF7-AC0FE0226317}" type="slidenum">
              <a:rPr lang="en-US" smtClean="0"/>
              <a:t>21</a:t>
            </a:fld>
            <a:endParaRPr lang="en-US"/>
          </a:p>
        </p:txBody>
      </p:sp>
    </p:spTree>
    <p:extLst>
      <p:ext uri="{BB962C8B-B14F-4D97-AF65-F5344CB8AC3E}">
        <p14:creationId xmlns:p14="http://schemas.microsoft.com/office/powerpoint/2010/main" val="3483695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B3D165-8AFA-45F7-BDF7-AC0FE0226317}" type="slidenum">
              <a:rPr lang="en-US" smtClean="0"/>
              <a:t>2</a:t>
            </a:fld>
            <a:endParaRPr lang="en-US"/>
          </a:p>
        </p:txBody>
      </p:sp>
    </p:spTree>
    <p:extLst>
      <p:ext uri="{BB962C8B-B14F-4D97-AF65-F5344CB8AC3E}">
        <p14:creationId xmlns:p14="http://schemas.microsoft.com/office/powerpoint/2010/main" val="40291666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Pg34-34 for directions</a:t>
            </a:r>
          </a:p>
        </p:txBody>
      </p:sp>
      <p:sp>
        <p:nvSpPr>
          <p:cNvPr id="4" name="Slide Number Placeholder 3"/>
          <p:cNvSpPr>
            <a:spLocks noGrp="1"/>
          </p:cNvSpPr>
          <p:nvPr>
            <p:ph type="sldNum" sz="quarter" idx="10"/>
          </p:nvPr>
        </p:nvSpPr>
        <p:spPr/>
        <p:txBody>
          <a:bodyPr/>
          <a:lstStyle/>
          <a:p>
            <a:fld id="{C9B3D165-8AFA-45F7-BDF7-AC0FE0226317}" type="slidenum">
              <a:rPr lang="en-US" smtClean="0"/>
              <a:t>22</a:t>
            </a:fld>
            <a:endParaRPr lang="en-US"/>
          </a:p>
        </p:txBody>
      </p:sp>
    </p:spTree>
    <p:extLst>
      <p:ext uri="{BB962C8B-B14F-4D97-AF65-F5344CB8AC3E}">
        <p14:creationId xmlns:p14="http://schemas.microsoft.com/office/powerpoint/2010/main" val="18576789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Pgs</a:t>
            </a:r>
            <a:r>
              <a:rPr lang="en-US" dirty="0"/>
              <a:t> 36-37</a:t>
            </a:r>
          </a:p>
        </p:txBody>
      </p:sp>
      <p:sp>
        <p:nvSpPr>
          <p:cNvPr id="4" name="Slide Number Placeholder 3"/>
          <p:cNvSpPr>
            <a:spLocks noGrp="1"/>
          </p:cNvSpPr>
          <p:nvPr>
            <p:ph type="sldNum" sz="quarter" idx="10"/>
          </p:nvPr>
        </p:nvSpPr>
        <p:spPr/>
        <p:txBody>
          <a:bodyPr/>
          <a:lstStyle/>
          <a:p>
            <a:fld id="{C9B3D165-8AFA-45F7-BDF7-AC0FE0226317}" type="slidenum">
              <a:rPr lang="en-US" smtClean="0"/>
              <a:t>23</a:t>
            </a:fld>
            <a:endParaRPr lang="en-US"/>
          </a:p>
        </p:txBody>
      </p:sp>
    </p:spTree>
    <p:extLst>
      <p:ext uri="{BB962C8B-B14F-4D97-AF65-F5344CB8AC3E}">
        <p14:creationId xmlns:p14="http://schemas.microsoft.com/office/powerpoint/2010/main" val="2643494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Property Management Platform, or software, that Denizen uses to track everyday activities. It is an essential piece of our operations and our systems.</a:t>
            </a:r>
          </a:p>
          <a:p>
            <a:pPr defTabSz="931774">
              <a:defRPr/>
            </a:pPr>
            <a:r>
              <a:rPr lang="en-US" dirty="0" err="1"/>
              <a:t>Pgs</a:t>
            </a:r>
            <a:r>
              <a:rPr lang="en-US" dirty="0"/>
              <a:t> 38-39</a:t>
            </a:r>
          </a:p>
          <a:p>
            <a:endParaRPr lang="en-US" dirty="0"/>
          </a:p>
        </p:txBody>
      </p:sp>
      <p:sp>
        <p:nvSpPr>
          <p:cNvPr id="4" name="Slide Number Placeholder 3"/>
          <p:cNvSpPr>
            <a:spLocks noGrp="1"/>
          </p:cNvSpPr>
          <p:nvPr>
            <p:ph type="sldNum" sz="quarter" idx="10"/>
          </p:nvPr>
        </p:nvSpPr>
        <p:spPr/>
        <p:txBody>
          <a:bodyPr/>
          <a:lstStyle/>
          <a:p>
            <a:fld id="{C9B3D165-8AFA-45F7-BDF7-AC0FE0226317}" type="slidenum">
              <a:rPr lang="en-US" smtClean="0"/>
              <a:t>24</a:t>
            </a:fld>
            <a:endParaRPr lang="en-US"/>
          </a:p>
        </p:txBody>
      </p:sp>
    </p:spTree>
    <p:extLst>
      <p:ext uri="{BB962C8B-B14F-4D97-AF65-F5344CB8AC3E}">
        <p14:creationId xmlns:p14="http://schemas.microsoft.com/office/powerpoint/2010/main" val="38106572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B3D165-8AFA-45F7-BDF7-AC0FE0226317}" type="slidenum">
              <a:rPr lang="en-US" smtClean="0"/>
              <a:t>25</a:t>
            </a:fld>
            <a:endParaRPr lang="en-US"/>
          </a:p>
        </p:txBody>
      </p:sp>
    </p:spTree>
    <p:extLst>
      <p:ext uri="{BB962C8B-B14F-4D97-AF65-F5344CB8AC3E}">
        <p14:creationId xmlns:p14="http://schemas.microsoft.com/office/powerpoint/2010/main" val="40017726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Set up before hire date – you will get an email on DM email  </a:t>
            </a:r>
            <a:r>
              <a:rPr lang="en-US" dirty="0" err="1"/>
              <a:t>Mgr</a:t>
            </a:r>
            <a:r>
              <a:rPr lang="en-US" dirty="0"/>
              <a:t>, </a:t>
            </a:r>
            <a:r>
              <a:rPr lang="en-US" dirty="0" err="1"/>
              <a:t>Asst</a:t>
            </a:r>
            <a:r>
              <a:rPr lang="en-US" dirty="0"/>
              <a:t> </a:t>
            </a:r>
            <a:r>
              <a:rPr lang="en-US" dirty="0" err="1"/>
              <a:t>Mgr</a:t>
            </a:r>
            <a:r>
              <a:rPr lang="en-US" dirty="0"/>
              <a:t> and Leasing</a:t>
            </a:r>
          </a:p>
        </p:txBody>
      </p:sp>
      <p:sp>
        <p:nvSpPr>
          <p:cNvPr id="4" name="Slide Number Placeholder 3"/>
          <p:cNvSpPr>
            <a:spLocks noGrp="1"/>
          </p:cNvSpPr>
          <p:nvPr>
            <p:ph type="sldNum" sz="quarter" idx="10"/>
          </p:nvPr>
        </p:nvSpPr>
        <p:spPr/>
        <p:txBody>
          <a:bodyPr/>
          <a:lstStyle/>
          <a:p>
            <a:fld id="{C9B3D165-8AFA-45F7-BDF7-AC0FE0226317}" type="slidenum">
              <a:rPr lang="en-US" smtClean="0"/>
              <a:t>26</a:t>
            </a:fld>
            <a:endParaRPr lang="en-US"/>
          </a:p>
        </p:txBody>
      </p:sp>
    </p:spTree>
    <p:extLst>
      <p:ext uri="{BB962C8B-B14F-4D97-AF65-F5344CB8AC3E}">
        <p14:creationId xmlns:p14="http://schemas.microsoft.com/office/powerpoint/2010/main" val="4162683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provided in the Employee Policy Manual, each Division will establish when Employees are to dressed Business Casual, Service Technician Uniform or Business Professional, but in all cases, must meet all the grooming and hygiene standards. </a:t>
            </a:r>
          </a:p>
        </p:txBody>
      </p:sp>
      <p:sp>
        <p:nvSpPr>
          <p:cNvPr id="4" name="Slide Number Placeholder 3"/>
          <p:cNvSpPr>
            <a:spLocks noGrp="1"/>
          </p:cNvSpPr>
          <p:nvPr>
            <p:ph type="sldNum" sz="quarter" idx="10"/>
          </p:nvPr>
        </p:nvSpPr>
        <p:spPr/>
        <p:txBody>
          <a:bodyPr/>
          <a:lstStyle/>
          <a:p>
            <a:fld id="{C9B3D165-8AFA-45F7-BDF7-AC0FE0226317}" type="slidenum">
              <a:rPr lang="en-US" smtClean="0"/>
              <a:t>27</a:t>
            </a:fld>
            <a:endParaRPr lang="en-US"/>
          </a:p>
        </p:txBody>
      </p:sp>
    </p:spTree>
    <p:extLst>
      <p:ext uri="{BB962C8B-B14F-4D97-AF65-F5344CB8AC3E}">
        <p14:creationId xmlns:p14="http://schemas.microsoft.com/office/powerpoint/2010/main" val="32259142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B3D165-8AFA-45F7-BDF7-AC0FE0226317}" type="slidenum">
              <a:rPr lang="en-US" smtClean="0"/>
              <a:t>28</a:t>
            </a:fld>
            <a:endParaRPr lang="en-US"/>
          </a:p>
        </p:txBody>
      </p:sp>
    </p:spTree>
    <p:extLst>
      <p:ext uri="{BB962C8B-B14F-4D97-AF65-F5344CB8AC3E}">
        <p14:creationId xmlns:p14="http://schemas.microsoft.com/office/powerpoint/2010/main" val="41547392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B3D165-8AFA-45F7-BDF7-AC0FE0226317}" type="slidenum">
              <a:rPr lang="en-US" smtClean="0"/>
              <a:t>29</a:t>
            </a:fld>
            <a:endParaRPr lang="en-US"/>
          </a:p>
        </p:txBody>
      </p:sp>
    </p:spTree>
    <p:extLst>
      <p:ext uri="{BB962C8B-B14F-4D97-AF65-F5344CB8AC3E}">
        <p14:creationId xmlns:p14="http://schemas.microsoft.com/office/powerpoint/2010/main" val="1633953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  Each Property comes stocked with property specific New to QUE materials to help get you settled in until your items arrive.  Included will be New to QUE Business Cards with the property email address and a New to QUE Name Tag.</a:t>
            </a:r>
          </a:p>
          <a:p>
            <a:endParaRPr lang="en-US" dirty="0"/>
          </a:p>
        </p:txBody>
      </p:sp>
      <p:sp>
        <p:nvSpPr>
          <p:cNvPr id="4" name="Slide Number Placeholder 3"/>
          <p:cNvSpPr>
            <a:spLocks noGrp="1"/>
          </p:cNvSpPr>
          <p:nvPr>
            <p:ph type="sldNum" sz="quarter" idx="10"/>
          </p:nvPr>
        </p:nvSpPr>
        <p:spPr/>
        <p:txBody>
          <a:bodyPr/>
          <a:lstStyle/>
          <a:p>
            <a:fld id="{C9B3D165-8AFA-45F7-BDF7-AC0FE0226317}" type="slidenum">
              <a:rPr lang="en-US" smtClean="0"/>
              <a:t>30</a:t>
            </a:fld>
            <a:endParaRPr lang="en-US"/>
          </a:p>
        </p:txBody>
      </p:sp>
    </p:spTree>
    <p:extLst>
      <p:ext uri="{BB962C8B-B14F-4D97-AF65-F5344CB8AC3E}">
        <p14:creationId xmlns:p14="http://schemas.microsoft.com/office/powerpoint/2010/main" val="2032041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Wingdings" panose="05000000000000000000" pitchFamily="2" charset="2"/>
              <a:buChar char="ü"/>
            </a:pPr>
            <a:endParaRPr lang="en-US" sz="1800" dirty="0"/>
          </a:p>
          <a:p>
            <a:pPr lvl="1">
              <a:buFont typeface="Wingdings" panose="05000000000000000000" pitchFamily="2" charset="2"/>
              <a:buChar char="ü"/>
            </a:pPr>
            <a:endParaRPr lang="en-US" sz="1800" dirty="0"/>
          </a:p>
          <a:p>
            <a:pPr lvl="1">
              <a:buFont typeface="Wingdings" panose="05000000000000000000" pitchFamily="2" charset="2"/>
              <a:buChar char="ü"/>
            </a:pPr>
            <a:endParaRPr lang="en-US" sz="1800" dirty="0"/>
          </a:p>
          <a:p>
            <a:endParaRPr lang="en-US" dirty="0"/>
          </a:p>
        </p:txBody>
      </p:sp>
      <p:sp>
        <p:nvSpPr>
          <p:cNvPr id="4" name="Slide Number Placeholder 3"/>
          <p:cNvSpPr>
            <a:spLocks noGrp="1"/>
          </p:cNvSpPr>
          <p:nvPr>
            <p:ph type="sldNum" sz="quarter" idx="10"/>
          </p:nvPr>
        </p:nvSpPr>
        <p:spPr/>
        <p:txBody>
          <a:bodyPr/>
          <a:lstStyle/>
          <a:p>
            <a:fld id="{C9B3D165-8AFA-45F7-BDF7-AC0FE0226317}" type="slidenum">
              <a:rPr lang="en-US" smtClean="0"/>
              <a:t>31</a:t>
            </a:fld>
            <a:endParaRPr lang="en-US"/>
          </a:p>
        </p:txBody>
      </p:sp>
    </p:spTree>
    <p:extLst>
      <p:ext uri="{BB962C8B-B14F-4D97-AF65-F5344CB8AC3E}">
        <p14:creationId xmlns:p14="http://schemas.microsoft.com/office/powerpoint/2010/main" val="2621639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OKSANAS LETTER</a:t>
            </a:r>
          </a:p>
        </p:txBody>
      </p:sp>
      <p:sp>
        <p:nvSpPr>
          <p:cNvPr id="4" name="Slide Number Placeholder 3"/>
          <p:cNvSpPr>
            <a:spLocks noGrp="1"/>
          </p:cNvSpPr>
          <p:nvPr>
            <p:ph type="sldNum" sz="quarter" idx="10"/>
          </p:nvPr>
        </p:nvSpPr>
        <p:spPr/>
        <p:txBody>
          <a:bodyPr/>
          <a:lstStyle/>
          <a:p>
            <a:fld id="{C9B3D165-8AFA-45F7-BDF7-AC0FE0226317}" type="slidenum">
              <a:rPr lang="en-US" smtClean="0"/>
              <a:t>3</a:t>
            </a:fld>
            <a:endParaRPr lang="en-US"/>
          </a:p>
        </p:txBody>
      </p:sp>
    </p:spTree>
    <p:extLst>
      <p:ext uri="{BB962C8B-B14F-4D97-AF65-F5344CB8AC3E}">
        <p14:creationId xmlns:p14="http://schemas.microsoft.com/office/powerpoint/2010/main" val="1614260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As part of the </a:t>
            </a:r>
            <a:r>
              <a:rPr lang="en-US" i="1" dirty="0"/>
              <a:t>We Are QUE</a:t>
            </a:r>
            <a:r>
              <a:rPr lang="en-US" dirty="0"/>
              <a:t> culture, based in a fundamental caring of others, it begins with being interested in others.  So, begin each day and each Greeting as follows:</a:t>
            </a:r>
          </a:p>
          <a:p>
            <a:endParaRPr lang="en-US" dirty="0"/>
          </a:p>
        </p:txBody>
      </p:sp>
      <p:sp>
        <p:nvSpPr>
          <p:cNvPr id="4" name="Slide Number Placeholder 3"/>
          <p:cNvSpPr>
            <a:spLocks noGrp="1"/>
          </p:cNvSpPr>
          <p:nvPr>
            <p:ph type="sldNum" sz="quarter" idx="10"/>
          </p:nvPr>
        </p:nvSpPr>
        <p:spPr/>
        <p:txBody>
          <a:bodyPr/>
          <a:lstStyle/>
          <a:p>
            <a:fld id="{C9B3D165-8AFA-45F7-BDF7-AC0FE0226317}" type="slidenum">
              <a:rPr lang="en-US" smtClean="0"/>
              <a:t>32</a:t>
            </a:fld>
            <a:endParaRPr lang="en-US"/>
          </a:p>
        </p:txBody>
      </p:sp>
    </p:spTree>
    <p:extLst>
      <p:ext uri="{BB962C8B-B14F-4D97-AF65-F5344CB8AC3E}">
        <p14:creationId xmlns:p14="http://schemas.microsoft.com/office/powerpoint/2010/main" val="38852285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Incoming Call</a:t>
            </a:r>
            <a:endParaRPr lang="en-US" dirty="0"/>
          </a:p>
          <a:p>
            <a:pPr lvl="1"/>
            <a:r>
              <a:rPr lang="en-US" dirty="0"/>
              <a:t>“Thank you for calling (property name), my name is Jane (Employee first name), How may I assist you?”</a:t>
            </a:r>
          </a:p>
          <a:p>
            <a:pPr lvl="1"/>
            <a:r>
              <a:rPr lang="en-US" dirty="0"/>
              <a:t>If the caller does not provide you their name, ask “Who do I have the pleasure of speaking with today?”.</a:t>
            </a:r>
          </a:p>
          <a:p>
            <a:endParaRPr lang="en-US" dirty="0"/>
          </a:p>
          <a:p>
            <a:r>
              <a:rPr lang="en-US" b="1" dirty="0"/>
              <a:t>Outgoing Calls</a:t>
            </a:r>
            <a:endParaRPr lang="en-US" dirty="0"/>
          </a:p>
          <a:p>
            <a:pPr lvl="1"/>
            <a:r>
              <a:rPr lang="en-US" dirty="0"/>
              <a:t>“Hello, this is Cody (Employee first name) with (property name)”.  </a:t>
            </a:r>
          </a:p>
          <a:p>
            <a:endParaRPr lang="en-US" dirty="0"/>
          </a:p>
          <a:p>
            <a:r>
              <a:rPr lang="en-US" dirty="0"/>
              <a:t>AS a reminder, always log all prospects leads in the PM software with detailed notes</a:t>
            </a:r>
          </a:p>
        </p:txBody>
      </p:sp>
      <p:sp>
        <p:nvSpPr>
          <p:cNvPr id="4" name="Slide Number Placeholder 3"/>
          <p:cNvSpPr>
            <a:spLocks noGrp="1"/>
          </p:cNvSpPr>
          <p:nvPr>
            <p:ph type="sldNum" sz="quarter" idx="10"/>
          </p:nvPr>
        </p:nvSpPr>
        <p:spPr/>
        <p:txBody>
          <a:bodyPr/>
          <a:lstStyle/>
          <a:p>
            <a:fld id="{C9B3D165-8AFA-45F7-BDF7-AC0FE0226317}" type="slidenum">
              <a:rPr lang="en-US" smtClean="0"/>
              <a:t>33</a:t>
            </a:fld>
            <a:endParaRPr lang="en-US"/>
          </a:p>
        </p:txBody>
      </p:sp>
    </p:spTree>
    <p:extLst>
      <p:ext uri="{BB962C8B-B14F-4D97-AF65-F5344CB8AC3E}">
        <p14:creationId xmlns:p14="http://schemas.microsoft.com/office/powerpoint/2010/main" val="31937773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hundreds of years, mailed business and personal letters were used as the primary means to communicate over a distance.  Schools taught formal business letter writing, and in addition to the structure, content and tone, letter formatting was emphasized; all to build and maintain the image and reputation of the business and the sender.  </a:t>
            </a:r>
          </a:p>
          <a:p>
            <a:r>
              <a:rPr lang="en-US" dirty="0"/>
              <a:t> </a:t>
            </a:r>
          </a:p>
          <a:p>
            <a:r>
              <a:rPr lang="en-US" dirty="0"/>
              <a:t>Today, The Modern Letter is Email where image and reputation are still as important, but the mailed letter is all but gone</a:t>
            </a:r>
          </a:p>
        </p:txBody>
      </p:sp>
      <p:sp>
        <p:nvSpPr>
          <p:cNvPr id="4" name="Slide Number Placeholder 3"/>
          <p:cNvSpPr>
            <a:spLocks noGrp="1"/>
          </p:cNvSpPr>
          <p:nvPr>
            <p:ph type="sldNum" sz="quarter" idx="10"/>
          </p:nvPr>
        </p:nvSpPr>
        <p:spPr/>
        <p:txBody>
          <a:bodyPr/>
          <a:lstStyle/>
          <a:p>
            <a:fld id="{C9B3D165-8AFA-45F7-BDF7-AC0FE0226317}" type="slidenum">
              <a:rPr lang="en-US" smtClean="0"/>
              <a:t>34</a:t>
            </a:fld>
            <a:endParaRPr lang="en-US"/>
          </a:p>
        </p:txBody>
      </p:sp>
    </p:spTree>
    <p:extLst>
      <p:ext uri="{BB962C8B-B14F-4D97-AF65-F5344CB8AC3E}">
        <p14:creationId xmlns:p14="http://schemas.microsoft.com/office/powerpoint/2010/main" val="34488715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B3D165-8AFA-45F7-BDF7-AC0FE0226317}" type="slidenum">
              <a:rPr lang="en-US" smtClean="0"/>
              <a:t>35</a:t>
            </a:fld>
            <a:endParaRPr lang="en-US"/>
          </a:p>
        </p:txBody>
      </p:sp>
    </p:spTree>
    <p:extLst>
      <p:ext uri="{BB962C8B-B14F-4D97-AF65-F5344CB8AC3E}">
        <p14:creationId xmlns:p14="http://schemas.microsoft.com/office/powerpoint/2010/main" val="20242807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B3D165-8AFA-45F7-BDF7-AC0FE0226317}" type="slidenum">
              <a:rPr lang="en-US" smtClean="0"/>
              <a:t>36</a:t>
            </a:fld>
            <a:endParaRPr lang="en-US"/>
          </a:p>
        </p:txBody>
      </p:sp>
    </p:spTree>
    <p:extLst>
      <p:ext uri="{BB962C8B-B14F-4D97-AF65-F5344CB8AC3E}">
        <p14:creationId xmlns:p14="http://schemas.microsoft.com/office/powerpoint/2010/main" val="35333867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B3D165-8AFA-45F7-BDF7-AC0FE0226317}" type="slidenum">
              <a:rPr lang="en-US" smtClean="0"/>
              <a:t>37</a:t>
            </a:fld>
            <a:endParaRPr lang="en-US"/>
          </a:p>
        </p:txBody>
      </p:sp>
    </p:spTree>
    <p:extLst>
      <p:ext uri="{BB962C8B-B14F-4D97-AF65-F5344CB8AC3E}">
        <p14:creationId xmlns:p14="http://schemas.microsoft.com/office/powerpoint/2010/main" val="17690419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Communication is the key to all successful relationships; professional or personal.  Many companies with excellent missions, products and services fail due to lack of recognition of the importance to communicate effectively with their Employees; and with </a:t>
            </a:r>
            <a:r>
              <a:rPr lang="en-US" u="sng" dirty="0"/>
              <a:t>one another</a:t>
            </a:r>
            <a:r>
              <a:rPr lang="en-US" dirty="0"/>
              <a:t>.  </a:t>
            </a:r>
          </a:p>
          <a:p>
            <a:endParaRPr lang="en-US" dirty="0"/>
          </a:p>
        </p:txBody>
      </p:sp>
      <p:sp>
        <p:nvSpPr>
          <p:cNvPr id="4" name="Slide Number Placeholder 3"/>
          <p:cNvSpPr>
            <a:spLocks noGrp="1"/>
          </p:cNvSpPr>
          <p:nvPr>
            <p:ph type="sldNum" sz="quarter" idx="10"/>
          </p:nvPr>
        </p:nvSpPr>
        <p:spPr/>
        <p:txBody>
          <a:bodyPr/>
          <a:lstStyle/>
          <a:p>
            <a:fld id="{C9B3D165-8AFA-45F7-BDF7-AC0FE0226317}" type="slidenum">
              <a:rPr lang="en-US" smtClean="0"/>
              <a:t>38</a:t>
            </a:fld>
            <a:endParaRPr lang="en-US"/>
          </a:p>
        </p:txBody>
      </p:sp>
    </p:spTree>
    <p:extLst>
      <p:ext uri="{BB962C8B-B14F-4D97-AF65-F5344CB8AC3E}">
        <p14:creationId xmlns:p14="http://schemas.microsoft.com/office/powerpoint/2010/main" val="30377698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B3D165-8AFA-45F7-BDF7-AC0FE0226317}" type="slidenum">
              <a:rPr lang="en-US" smtClean="0"/>
              <a:t>39</a:t>
            </a:fld>
            <a:endParaRPr lang="en-US"/>
          </a:p>
        </p:txBody>
      </p:sp>
    </p:spTree>
    <p:extLst>
      <p:ext uri="{BB962C8B-B14F-4D97-AF65-F5344CB8AC3E}">
        <p14:creationId xmlns:p14="http://schemas.microsoft.com/office/powerpoint/2010/main" val="4062220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Today, the Company we know serves three equally important constituencies; </a:t>
            </a:r>
            <a:r>
              <a:rPr lang="en-US" i="1" dirty="0"/>
              <a:t>Owners</a:t>
            </a:r>
            <a:r>
              <a:rPr lang="en-US" dirty="0"/>
              <a:t>, Employees (our </a:t>
            </a:r>
            <a:r>
              <a:rPr lang="en-US" i="1" dirty="0"/>
              <a:t>People</a:t>
            </a:r>
            <a:r>
              <a:rPr lang="en-US" dirty="0"/>
              <a:t>) and </a:t>
            </a:r>
            <a:r>
              <a:rPr lang="en-US" i="1" dirty="0"/>
              <a:t>Residents</a:t>
            </a:r>
            <a:r>
              <a:rPr lang="en-US" dirty="0"/>
              <a:t>; is steeped in its </a:t>
            </a:r>
            <a:r>
              <a:rPr lang="en-US" i="1" dirty="0"/>
              <a:t>We Are QUE</a:t>
            </a:r>
            <a:r>
              <a:rPr lang="en-US" dirty="0"/>
              <a:t> culture; and expanding every year with new </a:t>
            </a:r>
            <a:r>
              <a:rPr lang="en-US" i="1" dirty="0"/>
              <a:t>Owners</a:t>
            </a:r>
            <a:r>
              <a:rPr lang="en-US" dirty="0"/>
              <a:t>, services to our </a:t>
            </a:r>
            <a:r>
              <a:rPr lang="en-US" i="1" dirty="0"/>
              <a:t>Residents</a:t>
            </a:r>
            <a:r>
              <a:rPr lang="en-US" dirty="0"/>
              <a:t> and career opportunities for our </a:t>
            </a:r>
            <a:r>
              <a:rPr lang="en-US" i="1" dirty="0"/>
              <a:t>People</a:t>
            </a:r>
            <a:r>
              <a:rPr lang="en-US" dirty="0"/>
              <a:t>.</a:t>
            </a:r>
          </a:p>
          <a:p>
            <a:endParaRPr lang="en-US" dirty="0"/>
          </a:p>
        </p:txBody>
      </p:sp>
      <p:sp>
        <p:nvSpPr>
          <p:cNvPr id="4" name="Slide Number Placeholder 3"/>
          <p:cNvSpPr>
            <a:spLocks noGrp="1"/>
          </p:cNvSpPr>
          <p:nvPr>
            <p:ph type="sldNum" sz="quarter" idx="10"/>
          </p:nvPr>
        </p:nvSpPr>
        <p:spPr/>
        <p:txBody>
          <a:bodyPr/>
          <a:lstStyle/>
          <a:p>
            <a:fld id="{C9B3D165-8AFA-45F7-BDF7-AC0FE0226317}" type="slidenum">
              <a:rPr lang="en-US" smtClean="0"/>
              <a:t>4</a:t>
            </a:fld>
            <a:endParaRPr lang="en-US"/>
          </a:p>
        </p:txBody>
      </p:sp>
    </p:spTree>
    <p:extLst>
      <p:ext uri="{BB962C8B-B14F-4D97-AF65-F5344CB8AC3E}">
        <p14:creationId xmlns:p14="http://schemas.microsoft.com/office/powerpoint/2010/main" val="2998137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B3D165-8AFA-45F7-BDF7-AC0FE0226317}" type="slidenum">
              <a:rPr lang="en-US" smtClean="0"/>
              <a:t>5</a:t>
            </a:fld>
            <a:endParaRPr lang="en-US"/>
          </a:p>
        </p:txBody>
      </p:sp>
    </p:spTree>
    <p:extLst>
      <p:ext uri="{BB962C8B-B14F-4D97-AF65-F5344CB8AC3E}">
        <p14:creationId xmlns:p14="http://schemas.microsoft.com/office/powerpoint/2010/main" val="614731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Pgs</a:t>
            </a:r>
            <a:r>
              <a:rPr lang="en-US" dirty="0"/>
              <a:t> 6-7</a:t>
            </a:r>
          </a:p>
          <a:p>
            <a:r>
              <a:rPr lang="en-US" dirty="0"/>
              <a:t>Quality Service Quotients (“QSQ”) are a list of </a:t>
            </a:r>
            <a:r>
              <a:rPr lang="en-US" u="sng" dirty="0"/>
              <a:t>Fundamental Principles</a:t>
            </a:r>
            <a:r>
              <a:rPr lang="en-US" dirty="0"/>
              <a:t> to achieve the most consistent and highest quality of customer service.   They are the basic list of daily reminders (“to dos”).  </a:t>
            </a:r>
            <a:r>
              <a:rPr lang="en-US" u="sng" dirty="0"/>
              <a:t>When followed by every Employee</a:t>
            </a:r>
            <a:r>
              <a:rPr lang="en-US" dirty="0"/>
              <a:t>, the Company’s service goals will be achieved and Owner expectations met. </a:t>
            </a:r>
          </a:p>
          <a:p>
            <a:r>
              <a:rPr lang="en-US" dirty="0"/>
              <a:t> </a:t>
            </a:r>
          </a:p>
          <a:p>
            <a:r>
              <a:rPr lang="en-US" dirty="0"/>
              <a:t>The QSQs are divided into three categories which represent the three constituencies of Company; </a:t>
            </a:r>
            <a:r>
              <a:rPr lang="en-US" i="1" dirty="0"/>
              <a:t>Residents</a:t>
            </a:r>
            <a:r>
              <a:rPr lang="en-US" dirty="0"/>
              <a:t>, </a:t>
            </a:r>
            <a:r>
              <a:rPr lang="en-US" i="1" dirty="0"/>
              <a:t>Employees</a:t>
            </a:r>
            <a:r>
              <a:rPr lang="en-US" dirty="0"/>
              <a:t> and </a:t>
            </a:r>
            <a:r>
              <a:rPr lang="en-US" i="1" dirty="0"/>
              <a:t>Owners. </a:t>
            </a:r>
            <a:r>
              <a:rPr lang="en-US" dirty="0"/>
              <a:t>Together they are an integral part of the We Are QUE and </a:t>
            </a:r>
            <a:r>
              <a:rPr lang="en-US" i="1" dirty="0" err="1"/>
              <a:t>denizen</a:t>
            </a:r>
            <a:r>
              <a:rPr lang="en-US" dirty="0" err="1"/>
              <a:t>QUE</a:t>
            </a:r>
            <a:r>
              <a:rPr lang="en-US" dirty="0"/>
              <a:t> culture and philosophy. </a:t>
            </a:r>
          </a:p>
          <a:p>
            <a:r>
              <a:rPr lang="en-US" dirty="0"/>
              <a:t> </a:t>
            </a:r>
          </a:p>
          <a:p>
            <a:r>
              <a:rPr lang="en-US" dirty="0"/>
              <a:t>QSQs are included in the QUE 101 (employee orientation) and embedded in the Company’s standard operating procedure Modules.  </a:t>
            </a:r>
          </a:p>
          <a:p>
            <a:r>
              <a:rPr lang="en-US" dirty="0"/>
              <a:t> </a:t>
            </a:r>
          </a:p>
          <a:p>
            <a:endParaRPr lang="en-US" dirty="0"/>
          </a:p>
        </p:txBody>
      </p:sp>
      <p:sp>
        <p:nvSpPr>
          <p:cNvPr id="4" name="Slide Number Placeholder 3"/>
          <p:cNvSpPr>
            <a:spLocks noGrp="1"/>
          </p:cNvSpPr>
          <p:nvPr>
            <p:ph type="sldNum" sz="quarter" idx="10"/>
          </p:nvPr>
        </p:nvSpPr>
        <p:spPr/>
        <p:txBody>
          <a:bodyPr/>
          <a:lstStyle/>
          <a:p>
            <a:fld id="{C9B3D165-8AFA-45F7-BDF7-AC0FE0226317}" type="slidenum">
              <a:rPr lang="en-US" smtClean="0"/>
              <a:t>6</a:t>
            </a:fld>
            <a:endParaRPr lang="en-US"/>
          </a:p>
        </p:txBody>
      </p:sp>
    </p:spTree>
    <p:extLst>
      <p:ext uri="{BB962C8B-B14F-4D97-AF65-F5344CB8AC3E}">
        <p14:creationId xmlns:p14="http://schemas.microsoft.com/office/powerpoint/2010/main" val="250471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B3D165-8AFA-45F7-BDF7-AC0FE0226317}" type="slidenum">
              <a:rPr lang="en-US" smtClean="0"/>
              <a:t>7</a:t>
            </a:fld>
            <a:endParaRPr lang="en-US"/>
          </a:p>
        </p:txBody>
      </p:sp>
    </p:spTree>
    <p:extLst>
      <p:ext uri="{BB962C8B-B14F-4D97-AF65-F5344CB8AC3E}">
        <p14:creationId xmlns:p14="http://schemas.microsoft.com/office/powerpoint/2010/main" val="2189605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Human Resources</a:t>
            </a:r>
            <a:endParaRPr lang="en-US" dirty="0">
              <a:effectLst/>
            </a:endParaRPr>
          </a:p>
          <a:p>
            <a:r>
              <a:rPr lang="en-US" dirty="0"/>
              <a:t> Human Resources is an essential part of QUE.   It begins by advertising for and recruiting good </a:t>
            </a:r>
            <a:r>
              <a:rPr lang="en-US" i="1" dirty="0"/>
              <a:t>People</a:t>
            </a:r>
            <a:r>
              <a:rPr lang="en-US" dirty="0"/>
              <a:t> to </a:t>
            </a:r>
            <a:r>
              <a:rPr lang="en-US" i="1" dirty="0"/>
              <a:t>Join The QUE</a:t>
            </a:r>
            <a:r>
              <a:rPr lang="en-US" dirty="0"/>
              <a:t>.  Then by interviewing and screening for qualifications, background and personality testing to select candidates who will best serve, thrive and advance with the Company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Then by interviewing and screening for qualifications, background and personality testing to select candidates who will best serve, thrive and advance with the Company.</a:t>
            </a:r>
          </a:p>
          <a:p>
            <a:endParaRPr lang="en-US" dirty="0"/>
          </a:p>
        </p:txBody>
      </p:sp>
      <p:sp>
        <p:nvSpPr>
          <p:cNvPr id="4" name="Slide Number Placeholder 3"/>
          <p:cNvSpPr>
            <a:spLocks noGrp="1"/>
          </p:cNvSpPr>
          <p:nvPr>
            <p:ph type="sldNum" sz="quarter" idx="10"/>
          </p:nvPr>
        </p:nvSpPr>
        <p:spPr/>
        <p:txBody>
          <a:bodyPr/>
          <a:lstStyle/>
          <a:p>
            <a:fld id="{C9B3D165-8AFA-45F7-BDF7-AC0FE0226317}" type="slidenum">
              <a:rPr lang="en-US" smtClean="0"/>
              <a:t>8</a:t>
            </a:fld>
            <a:endParaRPr lang="en-US"/>
          </a:p>
        </p:txBody>
      </p:sp>
    </p:spTree>
    <p:extLst>
      <p:ext uri="{BB962C8B-B14F-4D97-AF65-F5344CB8AC3E}">
        <p14:creationId xmlns:p14="http://schemas.microsoft.com/office/powerpoint/2010/main" val="12291977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B3D165-8AFA-45F7-BDF7-AC0FE0226317}" type="slidenum">
              <a:rPr lang="en-US" smtClean="0"/>
              <a:t>9</a:t>
            </a:fld>
            <a:endParaRPr lang="en-US"/>
          </a:p>
        </p:txBody>
      </p:sp>
    </p:spTree>
    <p:extLst>
      <p:ext uri="{BB962C8B-B14F-4D97-AF65-F5344CB8AC3E}">
        <p14:creationId xmlns:p14="http://schemas.microsoft.com/office/powerpoint/2010/main" val="4131535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14CDBD8-6CC3-40E4-94F6-9A5C76E80CFF}" type="datetimeFigureOut">
              <a:rPr lang="en-US" smtClean="0"/>
              <a:t>9/13/2021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4C8F84-FEC0-40EE-9E77-183DEB271A28}" type="slidenum">
              <a:rPr lang="en-US" smtClean="0"/>
              <a:t>‹#›</a:t>
            </a:fld>
            <a:endParaRPr lang="en-US"/>
          </a:p>
        </p:txBody>
      </p:sp>
    </p:spTree>
    <p:extLst>
      <p:ext uri="{BB962C8B-B14F-4D97-AF65-F5344CB8AC3E}">
        <p14:creationId xmlns:p14="http://schemas.microsoft.com/office/powerpoint/2010/main" val="3552261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4CDBD8-6CC3-40E4-94F6-9A5C76E80CFF}" type="datetimeFigureOut">
              <a:rPr lang="en-US" smtClean="0"/>
              <a:t>9/13/2021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4C8F84-FEC0-40EE-9E77-183DEB271A28}" type="slidenum">
              <a:rPr lang="en-US" smtClean="0"/>
              <a:t>‹#›</a:t>
            </a:fld>
            <a:endParaRPr lang="en-US"/>
          </a:p>
        </p:txBody>
      </p:sp>
    </p:spTree>
    <p:extLst>
      <p:ext uri="{BB962C8B-B14F-4D97-AF65-F5344CB8AC3E}">
        <p14:creationId xmlns:p14="http://schemas.microsoft.com/office/powerpoint/2010/main" val="1205749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4CDBD8-6CC3-40E4-94F6-9A5C76E80CFF}" type="datetimeFigureOut">
              <a:rPr lang="en-US" smtClean="0"/>
              <a:t>9/13/2021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4C8F84-FEC0-40EE-9E77-183DEB271A28}" type="slidenum">
              <a:rPr lang="en-US" smtClean="0"/>
              <a:t>‹#›</a:t>
            </a:fld>
            <a:endParaRPr lang="en-US"/>
          </a:p>
        </p:txBody>
      </p:sp>
    </p:spTree>
    <p:extLst>
      <p:ext uri="{BB962C8B-B14F-4D97-AF65-F5344CB8AC3E}">
        <p14:creationId xmlns:p14="http://schemas.microsoft.com/office/powerpoint/2010/main" val="1733362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4CDBD8-6CC3-40E4-94F6-9A5C76E80CFF}" type="datetimeFigureOut">
              <a:rPr lang="en-US" smtClean="0"/>
              <a:t>9/13/2021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4C8F84-FEC0-40EE-9E77-183DEB271A28}" type="slidenum">
              <a:rPr lang="en-US" smtClean="0"/>
              <a:t>‹#›</a:t>
            </a:fld>
            <a:endParaRPr lang="en-US"/>
          </a:p>
        </p:txBody>
      </p:sp>
    </p:spTree>
    <p:extLst>
      <p:ext uri="{BB962C8B-B14F-4D97-AF65-F5344CB8AC3E}">
        <p14:creationId xmlns:p14="http://schemas.microsoft.com/office/powerpoint/2010/main" val="3944643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4CDBD8-6CC3-40E4-94F6-9A5C76E80CFF}" type="datetimeFigureOut">
              <a:rPr lang="en-US" smtClean="0"/>
              <a:t>9/13/2021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4C8F84-FEC0-40EE-9E77-183DEB271A28}" type="slidenum">
              <a:rPr lang="en-US" smtClean="0"/>
              <a:t>‹#›</a:t>
            </a:fld>
            <a:endParaRPr lang="en-US"/>
          </a:p>
        </p:txBody>
      </p:sp>
    </p:spTree>
    <p:extLst>
      <p:ext uri="{BB962C8B-B14F-4D97-AF65-F5344CB8AC3E}">
        <p14:creationId xmlns:p14="http://schemas.microsoft.com/office/powerpoint/2010/main" val="1973991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14CDBD8-6CC3-40E4-94F6-9A5C76E80CFF}" type="datetimeFigureOut">
              <a:rPr lang="en-US" smtClean="0"/>
              <a:t>9/13/2021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4C8F84-FEC0-40EE-9E77-183DEB271A28}" type="slidenum">
              <a:rPr lang="en-US" smtClean="0"/>
              <a:t>‹#›</a:t>
            </a:fld>
            <a:endParaRPr lang="en-US"/>
          </a:p>
        </p:txBody>
      </p:sp>
    </p:spTree>
    <p:extLst>
      <p:ext uri="{BB962C8B-B14F-4D97-AF65-F5344CB8AC3E}">
        <p14:creationId xmlns:p14="http://schemas.microsoft.com/office/powerpoint/2010/main" val="616954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14CDBD8-6CC3-40E4-94F6-9A5C76E80CFF}" type="datetimeFigureOut">
              <a:rPr lang="en-US" smtClean="0"/>
              <a:t>9/13/2021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4C8F84-FEC0-40EE-9E77-183DEB271A28}" type="slidenum">
              <a:rPr lang="en-US" smtClean="0"/>
              <a:t>‹#›</a:t>
            </a:fld>
            <a:endParaRPr lang="en-US"/>
          </a:p>
        </p:txBody>
      </p:sp>
    </p:spTree>
    <p:extLst>
      <p:ext uri="{BB962C8B-B14F-4D97-AF65-F5344CB8AC3E}">
        <p14:creationId xmlns:p14="http://schemas.microsoft.com/office/powerpoint/2010/main" val="1082466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14CDBD8-6CC3-40E4-94F6-9A5C76E80CFF}" type="datetimeFigureOut">
              <a:rPr lang="en-US" smtClean="0"/>
              <a:t>9/13/2021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4C8F84-FEC0-40EE-9E77-183DEB271A28}" type="slidenum">
              <a:rPr lang="en-US" smtClean="0"/>
              <a:t>‹#›</a:t>
            </a:fld>
            <a:endParaRPr lang="en-US"/>
          </a:p>
        </p:txBody>
      </p:sp>
    </p:spTree>
    <p:extLst>
      <p:ext uri="{BB962C8B-B14F-4D97-AF65-F5344CB8AC3E}">
        <p14:creationId xmlns:p14="http://schemas.microsoft.com/office/powerpoint/2010/main" val="2085574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4CDBD8-6CC3-40E4-94F6-9A5C76E80CFF}" type="datetimeFigureOut">
              <a:rPr lang="en-US" smtClean="0"/>
              <a:t>9/13/2021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4C8F84-FEC0-40EE-9E77-183DEB271A28}" type="slidenum">
              <a:rPr lang="en-US" smtClean="0"/>
              <a:t>‹#›</a:t>
            </a:fld>
            <a:endParaRPr lang="en-US"/>
          </a:p>
        </p:txBody>
      </p:sp>
    </p:spTree>
    <p:extLst>
      <p:ext uri="{BB962C8B-B14F-4D97-AF65-F5344CB8AC3E}">
        <p14:creationId xmlns:p14="http://schemas.microsoft.com/office/powerpoint/2010/main" val="3488796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4CDBD8-6CC3-40E4-94F6-9A5C76E80CFF}" type="datetimeFigureOut">
              <a:rPr lang="en-US" smtClean="0"/>
              <a:t>9/13/2021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4C8F84-FEC0-40EE-9E77-183DEB271A28}" type="slidenum">
              <a:rPr lang="en-US" smtClean="0"/>
              <a:t>‹#›</a:t>
            </a:fld>
            <a:endParaRPr lang="en-US"/>
          </a:p>
        </p:txBody>
      </p:sp>
    </p:spTree>
    <p:extLst>
      <p:ext uri="{BB962C8B-B14F-4D97-AF65-F5344CB8AC3E}">
        <p14:creationId xmlns:p14="http://schemas.microsoft.com/office/powerpoint/2010/main" val="210124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4CDBD8-6CC3-40E4-94F6-9A5C76E80CFF}" type="datetimeFigureOut">
              <a:rPr lang="en-US" smtClean="0"/>
              <a:t>9/13/2021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4C8F84-FEC0-40EE-9E77-183DEB271A28}" type="slidenum">
              <a:rPr lang="en-US" smtClean="0"/>
              <a:t>‹#›</a:t>
            </a:fld>
            <a:endParaRPr lang="en-US"/>
          </a:p>
        </p:txBody>
      </p:sp>
    </p:spTree>
    <p:extLst>
      <p:ext uri="{BB962C8B-B14F-4D97-AF65-F5344CB8AC3E}">
        <p14:creationId xmlns:p14="http://schemas.microsoft.com/office/powerpoint/2010/main" val="719450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4CDBD8-6CC3-40E4-94F6-9A5C76E80CFF}" type="datetimeFigureOut">
              <a:rPr lang="en-US" smtClean="0"/>
              <a:t>9/13/2021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4C8F84-FEC0-40EE-9E77-183DEB271A28}" type="slidenum">
              <a:rPr lang="en-US" smtClean="0"/>
              <a:t>‹#›</a:t>
            </a:fld>
            <a:endParaRPr lang="en-US"/>
          </a:p>
        </p:txBody>
      </p:sp>
    </p:spTree>
    <p:extLst>
      <p:ext uri="{BB962C8B-B14F-4D97-AF65-F5344CB8AC3E}">
        <p14:creationId xmlns:p14="http://schemas.microsoft.com/office/powerpoint/2010/main" val="16462847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juandomingofarnos.wordpress.com/2015/03/09/el-learning-process-se-acerca-a-la-educacion-disruptiva-learning-is-the-work/"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www.denizenmanagement.co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1.jpeg"/><Relationship Id="rId7" Type="http://schemas.openxmlformats.org/officeDocument/2006/relationships/diagramColors" Target="../diagrams/colors2.xm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hyperlink" Target="https://fr.wikisource.org/wiki/Fichier:Allowed.svg" TargetMode="External"/><Relationship Id="rId5" Type="http://schemas.openxmlformats.org/officeDocument/2006/relationships/image" Target="../media/image38.png"/><Relationship Id="rId4" Type="http://schemas.openxmlformats.org/officeDocument/2006/relationships/hyperlink" Target="https://commons.wikimedia.org/wiki/File:Not_allowed.sv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bookriders.net/client-programs/businesscustomersprogra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nicebadge.com/images/badge/65784_2.jpg" TargetMode="External"/><Relationship Id="rId7" Type="http://schemas.openxmlformats.org/officeDocument/2006/relationships/image" Target="../media/image43.jp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42.jpeg"/><Relationship Id="rId5" Type="http://schemas.openxmlformats.org/officeDocument/2006/relationships/hyperlink" Target="https://nicebadge.com/images/badge/24444_2.jpg" TargetMode="External"/><Relationship Id="rId4" Type="http://schemas.openxmlformats.org/officeDocument/2006/relationships/image" Target="../media/image41.jpeg"/></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D1781-7F1C-4524-AAD1-D374691B29A3}"/>
              </a:ext>
            </a:extLst>
          </p:cNvPr>
          <p:cNvSpPr>
            <a:spLocks noGrp="1"/>
          </p:cNvSpPr>
          <p:nvPr>
            <p:ph type="title"/>
          </p:nvPr>
        </p:nvSpPr>
        <p:spPr>
          <a:xfrm>
            <a:off x="609601" y="4385066"/>
            <a:ext cx="10923638" cy="1317643"/>
          </a:xfrm>
        </p:spPr>
        <p:txBody>
          <a:bodyPr vert="horz" lIns="91440" tIns="45720" rIns="91440" bIns="45720" rtlCol="0" anchor="b">
            <a:normAutofit/>
          </a:bodyPr>
          <a:lstStyle/>
          <a:p>
            <a:r>
              <a:rPr lang="en-US" sz="6000" b="1" kern="1200" dirty="0">
                <a:solidFill>
                  <a:schemeClr val="tx1"/>
                </a:solidFill>
                <a:latin typeface="+mj-lt"/>
                <a:ea typeface="+mj-ea"/>
                <a:cs typeface="+mj-cs"/>
              </a:rPr>
              <a:t>         </a:t>
            </a:r>
            <a:r>
              <a:rPr lang="en-US" sz="6000" b="1" kern="1200" dirty="0">
                <a:solidFill>
                  <a:schemeClr val="tx1"/>
                </a:solidFill>
                <a:latin typeface="Raleway" panose="020B0503030101060003" pitchFamily="34" charset="0"/>
              </a:rPr>
              <a:t>QUE 101 ~  WELCOME</a:t>
            </a:r>
          </a:p>
        </p:txBody>
      </p:sp>
      <p:pic>
        <p:nvPicPr>
          <p:cNvPr id="4" name="Content Placeholder 4">
            <a:extLst>
              <a:ext uri="{FF2B5EF4-FFF2-40B4-BE49-F238E27FC236}">
                <a16:creationId xmlns:a16="http://schemas.microsoft.com/office/drawing/2014/main" id="{AF4FEEDC-33E9-4E01-888B-D661C0711D4A}"/>
              </a:ext>
            </a:extLst>
          </p:cNvPr>
          <p:cNvPicPr>
            <a:picLocks noChangeAspect="1"/>
          </p:cNvPicPr>
          <p:nvPr/>
        </p:nvPicPr>
        <p:blipFill rotWithShape="1">
          <a:blip r:embed="rId3">
            <a:extLst>
              <a:ext uri="{28A0092B-C50C-407E-A947-70E740481C1C}">
                <a14:useLocalDpi xmlns:a14="http://schemas.microsoft.com/office/drawing/2010/main" val="0"/>
              </a:ext>
            </a:extLst>
          </a:blip>
          <a:srcRect t="13975" b="2230"/>
          <a:stretch/>
        </p:blipFill>
        <p:spPr>
          <a:xfrm>
            <a:off x="20" y="10"/>
            <a:ext cx="6095974" cy="4252522"/>
          </a:xfrm>
          <a:prstGeom prst="rect">
            <a:avLst/>
          </a:prstGeom>
        </p:spPr>
      </p:pic>
      <p:pic>
        <p:nvPicPr>
          <p:cNvPr id="7" name="Picture 6" descr="We are QUE">
            <a:extLst>
              <a:ext uri="{FF2B5EF4-FFF2-40B4-BE49-F238E27FC236}">
                <a16:creationId xmlns:a16="http://schemas.microsoft.com/office/drawing/2014/main" id="{431BFA25-0325-424D-8429-848291C0081D}"/>
              </a:ext>
            </a:extLst>
          </p:cNvPr>
          <p:cNvPicPr/>
          <p:nvPr/>
        </p:nvPicPr>
        <p:blipFill rotWithShape="1">
          <a:blip r:embed="rId4">
            <a:extLst>
              <a:ext uri="{28A0092B-C50C-407E-A947-70E740481C1C}">
                <a14:useLocalDpi xmlns:a14="http://schemas.microsoft.com/office/drawing/2010/main" val="0"/>
              </a:ext>
            </a:extLst>
          </a:blip>
          <a:srcRect t="19944" b="22867"/>
          <a:stretch/>
        </p:blipFill>
        <p:spPr bwMode="auto">
          <a:xfrm>
            <a:off x="6095999" y="-681"/>
            <a:ext cx="6096001" cy="4253215"/>
          </a:xfrm>
          <a:prstGeom prst="rect">
            <a:avLst/>
          </a:prstGeom>
          <a:noFill/>
        </p:spPr>
      </p:pic>
      <p:cxnSp>
        <p:nvCxnSpPr>
          <p:cNvPr id="19" name="Straight Connector 18">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8178326"/>
      </p:ext>
    </p:extLst>
  </p:cSld>
  <p:clrMapOvr>
    <a:overrideClrMapping bg1="dk1" tx1="lt1" bg2="dk2" tx2="lt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50E4C519-FBE9-4ABE-A8F9-C2CBE3269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raphical user interface, application&#10;&#10;Description automatically generated">
            <a:extLst>
              <a:ext uri="{FF2B5EF4-FFF2-40B4-BE49-F238E27FC236}">
                <a16:creationId xmlns:a16="http://schemas.microsoft.com/office/drawing/2014/main" id="{E5EFE79C-D338-46E3-BFE2-47268C55766C}"/>
              </a:ext>
            </a:extLst>
          </p:cNvPr>
          <p:cNvPicPr/>
          <p:nvPr/>
        </p:nvPicPr>
        <p:blipFill rotWithShape="1">
          <a:blip r:embed="rId3" cstate="print">
            <a:extLst>
              <a:ext uri="{28A0092B-C50C-407E-A947-70E740481C1C}">
                <a14:useLocalDpi xmlns:a14="http://schemas.microsoft.com/office/drawing/2010/main" val="0"/>
              </a:ext>
            </a:extLst>
          </a:blip>
          <a:srcRect l="9788" r="21725"/>
          <a:stretch/>
        </p:blipFill>
        <p:spPr>
          <a:xfrm>
            <a:off x="3245637" y="-1"/>
            <a:ext cx="8946363" cy="6858000"/>
          </a:xfrm>
          <a:custGeom>
            <a:avLst/>
            <a:gdLst/>
            <a:ahLst/>
            <a:cxnLst/>
            <a:rect l="l" t="t" r="r" b="b"/>
            <a:pathLst>
              <a:path w="8946363" h="6858000">
                <a:moveTo>
                  <a:pt x="0" y="0"/>
                </a:moveTo>
                <a:lnTo>
                  <a:pt x="8946363" y="0"/>
                </a:lnTo>
                <a:lnTo>
                  <a:pt x="8946363" y="6858000"/>
                </a:lnTo>
                <a:lnTo>
                  <a:pt x="1" y="6858000"/>
                </a:lnTo>
                <a:lnTo>
                  <a:pt x="60040" y="6788731"/>
                </a:lnTo>
                <a:cubicBezTo>
                  <a:pt x="770566" y="5928901"/>
                  <a:pt x="1210035" y="4741057"/>
                  <a:pt x="1210035" y="3429001"/>
                </a:cubicBezTo>
                <a:cubicBezTo>
                  <a:pt x="1210035" y="2116945"/>
                  <a:pt x="770566" y="929101"/>
                  <a:pt x="60040" y="69272"/>
                </a:cubicBezTo>
                <a:close/>
              </a:path>
            </a:pathLst>
          </a:custGeom>
        </p:spPr>
      </p:pic>
      <p:sp useBgFill="1">
        <p:nvSpPr>
          <p:cNvPr id="20" name="Freeform: Shape 19">
            <a:extLst>
              <a:ext uri="{FF2B5EF4-FFF2-40B4-BE49-F238E27FC236}">
                <a16:creationId xmlns:a16="http://schemas.microsoft.com/office/drawing/2014/main" id="{80EC29FB-299E-49F3-8C7B-01199632A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455672" cy="6858000"/>
          </a:xfrm>
          <a:custGeom>
            <a:avLst/>
            <a:gdLst>
              <a:gd name="connsiteX0" fmla="*/ 0 w 4455672"/>
              <a:gd name="connsiteY0" fmla="*/ 0 h 6858000"/>
              <a:gd name="connsiteX1" fmla="*/ 3245636 w 4455672"/>
              <a:gd name="connsiteY1" fmla="*/ 0 h 6858000"/>
              <a:gd name="connsiteX2" fmla="*/ 3305677 w 4455672"/>
              <a:gd name="connsiteY2" fmla="*/ 69272 h 6858000"/>
              <a:gd name="connsiteX3" fmla="*/ 4455672 w 4455672"/>
              <a:gd name="connsiteY3" fmla="*/ 3429001 h 6858000"/>
              <a:gd name="connsiteX4" fmla="*/ 3305677 w 4455672"/>
              <a:gd name="connsiteY4" fmla="*/ 6788731 h 6858000"/>
              <a:gd name="connsiteX5" fmla="*/ 3245638 w 4455672"/>
              <a:gd name="connsiteY5" fmla="*/ 6858000 h 6858000"/>
              <a:gd name="connsiteX6" fmla="*/ 0 w 445567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2" h="6858000">
                <a:moveTo>
                  <a:pt x="0" y="0"/>
                </a:moveTo>
                <a:lnTo>
                  <a:pt x="3245636" y="0"/>
                </a:lnTo>
                <a:lnTo>
                  <a:pt x="3305677" y="69272"/>
                </a:lnTo>
                <a:cubicBezTo>
                  <a:pt x="4016203" y="929101"/>
                  <a:pt x="4455672" y="2116945"/>
                  <a:pt x="4455672" y="3429001"/>
                </a:cubicBezTo>
                <a:cubicBezTo>
                  <a:pt x="4455672" y="4741057"/>
                  <a:pt x="4016203" y="5928901"/>
                  <a:pt x="3305677" y="6788731"/>
                </a:cubicBezTo>
                <a:lnTo>
                  <a:pt x="3245638"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Freeform: Shape 21">
            <a:extLst>
              <a:ext uri="{FF2B5EF4-FFF2-40B4-BE49-F238E27FC236}">
                <a16:creationId xmlns:a16="http://schemas.microsoft.com/office/drawing/2014/main" id="{C29A2522-B27A-45C5-897B-79A1407D1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8" cy="6858000"/>
          </a:xfrm>
          <a:custGeom>
            <a:avLst/>
            <a:gdLst>
              <a:gd name="connsiteX0" fmla="*/ 0 w 4446528"/>
              <a:gd name="connsiteY0" fmla="*/ 0 h 6858000"/>
              <a:gd name="connsiteX1" fmla="*/ 3236492 w 4446528"/>
              <a:gd name="connsiteY1" fmla="*/ 0 h 6858000"/>
              <a:gd name="connsiteX2" fmla="*/ 3296533 w 4446528"/>
              <a:gd name="connsiteY2" fmla="*/ 69272 h 6858000"/>
              <a:gd name="connsiteX3" fmla="*/ 4446528 w 4446528"/>
              <a:gd name="connsiteY3" fmla="*/ 3429001 h 6858000"/>
              <a:gd name="connsiteX4" fmla="*/ 3296533 w 4446528"/>
              <a:gd name="connsiteY4" fmla="*/ 6788731 h 6858000"/>
              <a:gd name="connsiteX5" fmla="*/ 3236494 w 4446528"/>
              <a:gd name="connsiteY5" fmla="*/ 6858000 h 6858000"/>
              <a:gd name="connsiteX6" fmla="*/ 0 w 444652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8" h="6858000">
                <a:moveTo>
                  <a:pt x="0" y="0"/>
                </a:moveTo>
                <a:lnTo>
                  <a:pt x="3236492" y="0"/>
                </a:lnTo>
                <a:lnTo>
                  <a:pt x="3296533" y="69272"/>
                </a:lnTo>
                <a:cubicBezTo>
                  <a:pt x="4007059" y="929101"/>
                  <a:pt x="4446528" y="2116945"/>
                  <a:pt x="4446528" y="3429001"/>
                </a:cubicBezTo>
                <a:cubicBezTo>
                  <a:pt x="4446528" y="4741057"/>
                  <a:pt x="4007059" y="5928901"/>
                  <a:pt x="3296533" y="6788731"/>
                </a:cubicBezTo>
                <a:lnTo>
                  <a:pt x="323649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DB6FC6C-EE82-4E2E-8481-0E4755967DAB}"/>
              </a:ext>
            </a:extLst>
          </p:cNvPr>
          <p:cNvSpPr>
            <a:spLocks noGrp="1"/>
          </p:cNvSpPr>
          <p:nvPr>
            <p:ph type="title"/>
          </p:nvPr>
        </p:nvSpPr>
        <p:spPr>
          <a:xfrm>
            <a:off x="371094" y="1161288"/>
            <a:ext cx="3438144" cy="1239012"/>
          </a:xfrm>
        </p:spPr>
        <p:txBody>
          <a:bodyPr anchor="ctr">
            <a:normAutofit/>
          </a:bodyPr>
          <a:lstStyle/>
          <a:p>
            <a:r>
              <a:rPr lang="en-US" sz="2800" b="1">
                <a:latin typeface="Raleway" panose="020B0503030101060003" pitchFamily="34" charset="0"/>
              </a:rPr>
              <a:t>Embrace Progress and Change  </a:t>
            </a:r>
          </a:p>
        </p:txBody>
      </p:sp>
      <p:sp>
        <p:nvSpPr>
          <p:cNvPr id="24" name="Rectangle 23">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0961"/>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6" name="Rectangle 2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181" y="2443480"/>
            <a:ext cx="3383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24F6CB71-3AF3-4B21-A47B-00BB8386455E}"/>
              </a:ext>
            </a:extLst>
          </p:cNvPr>
          <p:cNvSpPr>
            <a:spLocks noGrp="1"/>
          </p:cNvSpPr>
          <p:nvPr>
            <p:ph idx="1"/>
          </p:nvPr>
        </p:nvSpPr>
        <p:spPr>
          <a:xfrm>
            <a:off x="371094" y="2718054"/>
            <a:ext cx="3438906" cy="3207258"/>
          </a:xfrm>
        </p:spPr>
        <p:txBody>
          <a:bodyPr anchor="t">
            <a:normAutofit/>
          </a:bodyPr>
          <a:lstStyle/>
          <a:p>
            <a:pPr marL="0" indent="0">
              <a:buNone/>
            </a:pPr>
            <a:r>
              <a:rPr lang="en-US" sz="1700" dirty="0">
                <a:latin typeface="Raleway" panose="020B0503030101060003" pitchFamily="34" charset="0"/>
              </a:rPr>
              <a:t>1. We are continually adjusting, shifting, growing, and developing new and innovative ways to tackle the status quo</a:t>
            </a:r>
          </a:p>
          <a:p>
            <a:pPr marL="0" indent="0">
              <a:buNone/>
            </a:pPr>
            <a:r>
              <a:rPr lang="en-US" sz="1700" dirty="0">
                <a:latin typeface="Raleway" panose="020B0503030101060003" pitchFamily="34" charset="0"/>
              </a:rPr>
              <a:t>2. To achieve this, we all must accept Change.  All we ask is for every Employee to Embrace Progress and Change.  </a:t>
            </a:r>
          </a:p>
        </p:txBody>
      </p:sp>
      <p:sp>
        <p:nvSpPr>
          <p:cNvPr id="5" name="TextBox 4">
            <a:extLst>
              <a:ext uri="{FF2B5EF4-FFF2-40B4-BE49-F238E27FC236}">
                <a16:creationId xmlns:a16="http://schemas.microsoft.com/office/drawing/2014/main" id="{6DA83968-1903-4DB9-A44B-27237E04E7FB}"/>
              </a:ext>
            </a:extLst>
          </p:cNvPr>
          <p:cNvSpPr txBox="1"/>
          <p:nvPr/>
        </p:nvSpPr>
        <p:spPr>
          <a:xfrm>
            <a:off x="5172075" y="174257"/>
            <a:ext cx="6474792" cy="600164"/>
          </a:xfrm>
          <a:prstGeom prst="rect">
            <a:avLst/>
          </a:prstGeom>
          <a:noFill/>
        </p:spPr>
        <p:txBody>
          <a:bodyPr wrap="square" rtlCol="0">
            <a:spAutoFit/>
          </a:bodyPr>
          <a:lstStyle/>
          <a:p>
            <a:pPr algn="ctr">
              <a:spcAft>
                <a:spcPts val="600"/>
              </a:spcAft>
            </a:pPr>
            <a:r>
              <a:rPr lang="en-US" sz="1400" i="1" dirty="0">
                <a:latin typeface="Raleway" panose="020B0503030101060003" pitchFamily="34" charset="0"/>
              </a:rPr>
              <a:t>When our Employees grow, the Company grows; when the Company grows, </a:t>
            </a:r>
          </a:p>
          <a:p>
            <a:pPr algn="ctr">
              <a:spcAft>
                <a:spcPts val="600"/>
              </a:spcAft>
            </a:pPr>
            <a:r>
              <a:rPr lang="en-US" sz="1400" i="1" dirty="0">
                <a:latin typeface="Raleway" panose="020B0503030101060003" pitchFamily="34" charset="0"/>
              </a:rPr>
              <a:t>our Employees grow</a:t>
            </a:r>
          </a:p>
        </p:txBody>
      </p:sp>
    </p:spTree>
    <p:extLst>
      <p:ext uri="{BB962C8B-B14F-4D97-AF65-F5344CB8AC3E}">
        <p14:creationId xmlns:p14="http://schemas.microsoft.com/office/powerpoint/2010/main" val="17799764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462EE7E-14DF-497D-AE08-F6623DB88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BC956B-11CD-495B-86B5-5BD837CE5330}"/>
              </a:ext>
            </a:extLst>
          </p:cNvPr>
          <p:cNvSpPr>
            <a:spLocks noGrp="1"/>
          </p:cNvSpPr>
          <p:nvPr>
            <p:ph type="title"/>
          </p:nvPr>
        </p:nvSpPr>
        <p:spPr>
          <a:xfrm>
            <a:off x="7944861" y="813817"/>
            <a:ext cx="3507415" cy="1346694"/>
          </a:xfrm>
        </p:spPr>
        <p:txBody>
          <a:bodyPr vert="horz" lIns="91440" tIns="45720" rIns="91440" bIns="45720" rtlCol="0" anchor="ctr">
            <a:normAutofit fontScale="90000"/>
          </a:bodyPr>
          <a:lstStyle/>
          <a:p>
            <a:r>
              <a:rPr lang="en-US" sz="3600" b="1" dirty="0">
                <a:latin typeface="Raleway" panose="020B0503030101060003" pitchFamily="34" charset="0"/>
              </a:rPr>
              <a:t>Stay Connected with the QUE</a:t>
            </a:r>
          </a:p>
        </p:txBody>
      </p:sp>
      <p:pic>
        <p:nvPicPr>
          <p:cNvPr id="5" name="Picture 4">
            <a:extLst>
              <a:ext uri="{FF2B5EF4-FFF2-40B4-BE49-F238E27FC236}">
                <a16:creationId xmlns:a16="http://schemas.microsoft.com/office/drawing/2014/main" id="{9A973681-3016-4889-AEDA-BF0053CC7991}"/>
              </a:ext>
            </a:extLst>
          </p:cNvPr>
          <p:cNvPicPr>
            <a:picLocks noChangeAspect="1"/>
          </p:cNvPicPr>
          <p:nvPr/>
        </p:nvPicPr>
        <p:blipFill rotWithShape="1">
          <a:blip r:embed="rId3"/>
          <a:srcRect r="26787"/>
          <a:stretch/>
        </p:blipFill>
        <p:spPr>
          <a:xfrm>
            <a:off x="-2" y="10"/>
            <a:ext cx="7550351" cy="6857990"/>
          </a:xfrm>
          <a:prstGeom prst="rect">
            <a:avLst/>
          </a:prstGeom>
          <a:effectLst/>
        </p:spPr>
      </p:pic>
      <p:sp>
        <p:nvSpPr>
          <p:cNvPr id="11" name="Rectangle 10">
            <a:extLst>
              <a:ext uri="{FF2B5EF4-FFF2-40B4-BE49-F238E27FC236}">
                <a16:creationId xmlns:a16="http://schemas.microsoft.com/office/drawing/2014/main" id="{2B7373E6-4724-4F6F-B078-E82B0AE895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62E361D-BA0F-4768-8209-D22B5ACA9467}"/>
              </a:ext>
            </a:extLst>
          </p:cNvPr>
          <p:cNvSpPr txBox="1"/>
          <p:nvPr/>
        </p:nvSpPr>
        <p:spPr>
          <a:xfrm>
            <a:off x="7989259" y="2399100"/>
            <a:ext cx="3941484" cy="4035567"/>
          </a:xfrm>
          <a:prstGeom prst="rect">
            <a:avLst/>
          </a:prstGeom>
        </p:spPr>
        <p:txBody>
          <a:bodyPr vert="horz" lIns="91440" tIns="45720" rIns="91440" bIns="45720" rtlCol="0">
            <a:normAutofit/>
          </a:bodyPr>
          <a:lstStyle/>
          <a:p>
            <a:pPr marL="342900" indent="-228600" defTabSz="914400">
              <a:lnSpc>
                <a:spcPct val="90000"/>
              </a:lnSpc>
              <a:spcAft>
                <a:spcPts val="600"/>
              </a:spcAft>
              <a:buFont typeface="Arial" panose="020B0604020202020204" pitchFamily="34" charset="0"/>
              <a:buChar char="•"/>
            </a:pPr>
            <a:r>
              <a:rPr lang="en-US" dirty="0">
                <a:solidFill>
                  <a:schemeClr val="accent2"/>
                </a:solidFill>
                <a:latin typeface="Raleway" panose="020B0503030101060003" pitchFamily="34" charset="0"/>
              </a:rPr>
              <a:t>Company Retreat</a:t>
            </a:r>
          </a:p>
          <a:p>
            <a:pPr marL="114300" defTabSz="914400">
              <a:lnSpc>
                <a:spcPct val="90000"/>
              </a:lnSpc>
              <a:spcAft>
                <a:spcPts val="600"/>
              </a:spcAft>
            </a:pPr>
            <a:endParaRPr lang="en-US" dirty="0">
              <a:solidFill>
                <a:schemeClr val="accent2"/>
              </a:solidFill>
              <a:latin typeface="Raleway" panose="020B0503030101060003" pitchFamily="34" charset="0"/>
            </a:endParaRPr>
          </a:p>
          <a:p>
            <a:pPr marL="342900" indent="-228600" defTabSz="914400">
              <a:lnSpc>
                <a:spcPct val="90000"/>
              </a:lnSpc>
              <a:spcAft>
                <a:spcPts val="600"/>
              </a:spcAft>
              <a:buFont typeface="Arial" panose="020B0604020202020204" pitchFamily="34" charset="0"/>
              <a:buChar char="•"/>
            </a:pPr>
            <a:r>
              <a:rPr lang="en-US" dirty="0">
                <a:solidFill>
                  <a:schemeClr val="accent2"/>
                </a:solidFill>
                <a:latin typeface="Raleway" panose="020B0503030101060003" pitchFamily="34" charset="0"/>
              </a:rPr>
              <a:t>Holiday Party</a:t>
            </a:r>
          </a:p>
          <a:p>
            <a:pPr marL="457200" indent="-228600" defTabSz="914400">
              <a:lnSpc>
                <a:spcPct val="90000"/>
              </a:lnSpc>
              <a:spcAft>
                <a:spcPts val="600"/>
              </a:spcAft>
              <a:buFont typeface="Arial" panose="020B0604020202020204" pitchFamily="34" charset="0"/>
              <a:buChar char="•"/>
            </a:pPr>
            <a:endParaRPr lang="en-US" dirty="0">
              <a:solidFill>
                <a:schemeClr val="accent2"/>
              </a:solidFill>
              <a:latin typeface="Raleway" panose="020B0503030101060003" pitchFamily="34" charset="0"/>
            </a:endParaRPr>
          </a:p>
          <a:p>
            <a:pPr marL="342900" indent="-228600" defTabSz="914400">
              <a:lnSpc>
                <a:spcPct val="90000"/>
              </a:lnSpc>
              <a:spcAft>
                <a:spcPts val="600"/>
              </a:spcAft>
              <a:buFont typeface="Arial" panose="020B0604020202020204" pitchFamily="34" charset="0"/>
              <a:buChar char="•"/>
            </a:pPr>
            <a:r>
              <a:rPr lang="en-US" dirty="0">
                <a:solidFill>
                  <a:schemeClr val="accent2"/>
                </a:solidFill>
                <a:latin typeface="Raleway" panose="020B0503030101060003" pitchFamily="34" charset="0"/>
              </a:rPr>
              <a:t>Social Media</a:t>
            </a:r>
          </a:p>
          <a:p>
            <a:pPr marL="342900" indent="-228600" defTabSz="914400">
              <a:lnSpc>
                <a:spcPct val="90000"/>
              </a:lnSpc>
              <a:spcAft>
                <a:spcPts val="600"/>
              </a:spcAft>
              <a:buFont typeface="Arial" panose="020B0604020202020204" pitchFamily="34" charset="0"/>
              <a:buChar char="•"/>
            </a:pPr>
            <a:endParaRPr lang="en-US" sz="1600" dirty="0">
              <a:latin typeface="Raleway" panose="020B0503030101060003" pitchFamily="34" charset="0"/>
            </a:endParaRPr>
          </a:p>
          <a:p>
            <a:pPr algn="ctr" defTabSz="914400">
              <a:lnSpc>
                <a:spcPct val="90000"/>
              </a:lnSpc>
              <a:spcAft>
                <a:spcPts val="600"/>
              </a:spcAft>
            </a:pPr>
            <a:r>
              <a:rPr lang="en-US" dirty="0">
                <a:solidFill>
                  <a:schemeClr val="accent2"/>
                </a:solidFill>
                <a:latin typeface="Raleway" panose="020B0503030101060003" pitchFamily="34" charset="0"/>
              </a:rPr>
              <a:t>Staying connected with our Employees is essential for teambuilding, our Culture, efficiency, and much more. This encourages everyone </a:t>
            </a:r>
            <a:r>
              <a:rPr lang="en-US">
                <a:solidFill>
                  <a:schemeClr val="accent2"/>
                </a:solidFill>
                <a:latin typeface="Raleway" panose="020B0503030101060003" pitchFamily="34" charset="0"/>
              </a:rPr>
              <a:t>to reconnect.</a:t>
            </a:r>
            <a:endParaRPr lang="en-US" dirty="0">
              <a:solidFill>
                <a:schemeClr val="accent2"/>
              </a:solidFill>
              <a:latin typeface="Raleway" panose="020B0503030101060003" pitchFamily="34" charset="0"/>
            </a:endParaRPr>
          </a:p>
          <a:p>
            <a:pPr lvl="8" indent="-228600" defTabSz="914400">
              <a:lnSpc>
                <a:spcPct val="90000"/>
              </a:lnSpc>
              <a:spcAft>
                <a:spcPts val="600"/>
              </a:spcAft>
              <a:buFont typeface="Arial" panose="020B0604020202020204" pitchFamily="34" charset="0"/>
              <a:buChar char="•"/>
            </a:pPr>
            <a:endParaRPr lang="en-US" sz="1600" dirty="0">
              <a:latin typeface="Raleway" panose="020B0503030101060003" pitchFamily="34" charset="0"/>
            </a:endParaRPr>
          </a:p>
          <a:p>
            <a:pPr lvl="8" indent="-228600" defTabSz="914400">
              <a:lnSpc>
                <a:spcPct val="90000"/>
              </a:lnSpc>
              <a:spcAft>
                <a:spcPts val="600"/>
              </a:spcAft>
              <a:buFont typeface="Arial" panose="020B0604020202020204" pitchFamily="34" charset="0"/>
              <a:buChar char="•"/>
            </a:pPr>
            <a:endParaRPr lang="en-US" sz="1400" dirty="0"/>
          </a:p>
          <a:p>
            <a:pPr lvl="8" indent="-228600" defTabSz="914400">
              <a:lnSpc>
                <a:spcPct val="90000"/>
              </a:lnSpc>
              <a:spcAft>
                <a:spcPts val="600"/>
              </a:spcAft>
              <a:buFont typeface="Arial" panose="020B0604020202020204" pitchFamily="34" charset="0"/>
              <a:buChar char="•"/>
            </a:pPr>
            <a:endParaRPr lang="en-US" sz="1400" dirty="0"/>
          </a:p>
          <a:p>
            <a:pPr lvl="8" indent="-228600" defTabSz="914400">
              <a:lnSpc>
                <a:spcPct val="90000"/>
              </a:lnSpc>
              <a:spcAft>
                <a:spcPts val="600"/>
              </a:spcAft>
              <a:buFont typeface="Arial" panose="020B0604020202020204" pitchFamily="34" charset="0"/>
              <a:buChar char="•"/>
            </a:pPr>
            <a:endParaRPr lang="en-US" sz="1400" dirty="0"/>
          </a:p>
          <a:p>
            <a:pPr indent="-228600" defTabSz="914400">
              <a:lnSpc>
                <a:spcPct val="90000"/>
              </a:lnSpc>
              <a:spcAft>
                <a:spcPts val="600"/>
              </a:spcAft>
              <a:buFont typeface="Arial" panose="020B0604020202020204" pitchFamily="34" charset="0"/>
              <a:buChar char="•"/>
            </a:pPr>
            <a:endParaRPr lang="en-US" sz="1400" dirty="0"/>
          </a:p>
        </p:txBody>
      </p:sp>
    </p:spTree>
    <p:extLst>
      <p:ext uri="{BB962C8B-B14F-4D97-AF65-F5344CB8AC3E}">
        <p14:creationId xmlns:p14="http://schemas.microsoft.com/office/powerpoint/2010/main" val="4794333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B6E2F43-29E9-49D9-91FC-E5FEFAAA70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EA1B03AC-7CF9-43C4-BC19-2DB7507545D0}"/>
              </a:ext>
            </a:extLst>
          </p:cNvPr>
          <p:cNvPicPr>
            <a:picLocks noChangeAspect="1"/>
          </p:cNvPicPr>
          <p:nvPr/>
        </p:nvPicPr>
        <p:blipFill>
          <a:blip r:embed="rId3"/>
          <a:stretch>
            <a:fillRect/>
          </a:stretch>
        </p:blipFill>
        <p:spPr>
          <a:xfrm>
            <a:off x="7787211" y="1081723"/>
            <a:ext cx="4235911" cy="5519103"/>
          </a:xfrm>
          <a:custGeom>
            <a:avLst/>
            <a:gdLst>
              <a:gd name="connsiteX0" fmla="*/ 169765 w 5580942"/>
              <a:gd name="connsiteY0" fmla="*/ 0 h 5519103"/>
              <a:gd name="connsiteX1" fmla="*/ 5580942 w 5580942"/>
              <a:gd name="connsiteY1" fmla="*/ 0 h 5519103"/>
              <a:gd name="connsiteX2" fmla="*/ 5580942 w 5580942"/>
              <a:gd name="connsiteY2" fmla="*/ 5519103 h 5519103"/>
              <a:gd name="connsiteX3" fmla="*/ 9100 w 5580942"/>
              <a:gd name="connsiteY3" fmla="*/ 5519103 h 5519103"/>
              <a:gd name="connsiteX4" fmla="*/ 0 w 5580942"/>
              <a:gd name="connsiteY4" fmla="*/ 5474029 h 5519103"/>
              <a:gd name="connsiteX5" fmla="*/ 0 w 5580942"/>
              <a:gd name="connsiteY5" fmla="*/ 169765 h 5519103"/>
              <a:gd name="connsiteX6" fmla="*/ 169765 w 5580942"/>
              <a:gd name="connsiteY6" fmla="*/ 0 h 5519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80942" h="5519103">
                <a:moveTo>
                  <a:pt x="169765" y="0"/>
                </a:moveTo>
                <a:lnTo>
                  <a:pt x="5580942" y="0"/>
                </a:lnTo>
                <a:lnTo>
                  <a:pt x="5580942" y="5519103"/>
                </a:lnTo>
                <a:lnTo>
                  <a:pt x="9100" y="5519103"/>
                </a:lnTo>
                <a:lnTo>
                  <a:pt x="0" y="5474029"/>
                </a:lnTo>
                <a:lnTo>
                  <a:pt x="0" y="169765"/>
                </a:lnTo>
                <a:cubicBezTo>
                  <a:pt x="0" y="76006"/>
                  <a:pt x="76006" y="0"/>
                  <a:pt x="169765" y="0"/>
                </a:cubicBezTo>
                <a:close/>
              </a:path>
            </a:pathLst>
          </a:custGeom>
          <a:scene3d>
            <a:camera prst="orthographicFront"/>
            <a:lightRig rig="threePt" dir="t"/>
          </a:scene3d>
          <a:sp3d>
            <a:bevelT w="165100" prst="coolSlant"/>
          </a:sp3d>
        </p:spPr>
      </p:pic>
      <p:sp>
        <p:nvSpPr>
          <p:cNvPr id="2" name="Title 1">
            <a:extLst>
              <a:ext uri="{FF2B5EF4-FFF2-40B4-BE49-F238E27FC236}">
                <a16:creationId xmlns:a16="http://schemas.microsoft.com/office/drawing/2014/main" id="{DC8222CE-C3FE-420A-A7A3-B63F97378BC5}"/>
              </a:ext>
            </a:extLst>
          </p:cNvPr>
          <p:cNvSpPr>
            <a:spLocks noGrp="1"/>
          </p:cNvSpPr>
          <p:nvPr>
            <p:ph type="title"/>
          </p:nvPr>
        </p:nvSpPr>
        <p:spPr>
          <a:xfrm>
            <a:off x="317304" y="453426"/>
            <a:ext cx="10066866" cy="918774"/>
          </a:xfrm>
        </p:spPr>
        <p:txBody>
          <a:bodyPr>
            <a:normAutofit/>
          </a:bodyPr>
          <a:lstStyle/>
          <a:p>
            <a:r>
              <a:rPr lang="en-US" b="1" dirty="0">
                <a:latin typeface="Raleway" panose="020B0503030101060003" pitchFamily="34" charset="0"/>
              </a:rPr>
              <a:t>Being OUE – Our Employee Policies</a:t>
            </a:r>
            <a:endParaRPr lang="en-US" dirty="0">
              <a:latin typeface="Raleway" panose="020B0503030101060003" pitchFamily="34" charset="0"/>
            </a:endParaRPr>
          </a:p>
        </p:txBody>
      </p:sp>
      <p:sp>
        <p:nvSpPr>
          <p:cNvPr id="3" name="Content Placeholder 2">
            <a:extLst>
              <a:ext uri="{FF2B5EF4-FFF2-40B4-BE49-F238E27FC236}">
                <a16:creationId xmlns:a16="http://schemas.microsoft.com/office/drawing/2014/main" id="{82964F86-337D-466B-945D-CCEF10BCCCD2}"/>
              </a:ext>
            </a:extLst>
          </p:cNvPr>
          <p:cNvSpPr>
            <a:spLocks noGrp="1"/>
          </p:cNvSpPr>
          <p:nvPr>
            <p:ph idx="1"/>
          </p:nvPr>
        </p:nvSpPr>
        <p:spPr>
          <a:xfrm>
            <a:off x="838201" y="1825625"/>
            <a:ext cx="4512536" cy="3457575"/>
          </a:xfrm>
          <a:solidFill>
            <a:schemeClr val="accent5"/>
          </a:solidFill>
        </p:spPr>
        <p:txBody>
          <a:bodyPr>
            <a:normAutofit/>
          </a:bodyPr>
          <a:lstStyle/>
          <a:p>
            <a:pPr marL="0" indent="0" algn="ctr">
              <a:buNone/>
            </a:pPr>
            <a:r>
              <a:rPr lang="en-US" dirty="0">
                <a:latin typeface="Raleway" panose="020B0503030101060003" pitchFamily="34" charset="0"/>
              </a:rPr>
              <a:t>Being employed by Denizen Management provides and extends certain legal protections, obligations of the Employee as to code of conduct and the extension of benefits.</a:t>
            </a:r>
            <a:endParaRPr lang="en-US" dirty="0"/>
          </a:p>
        </p:txBody>
      </p:sp>
      <p:sp>
        <p:nvSpPr>
          <p:cNvPr id="11" name="Oval 10">
            <a:extLst>
              <a:ext uri="{FF2B5EF4-FFF2-40B4-BE49-F238E27FC236}">
                <a16:creationId xmlns:a16="http://schemas.microsoft.com/office/drawing/2014/main" id="{8E63CC27-1C86-4653-8866-79C24C5C5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95924" y="1656147"/>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Arc 12">
            <a:extLst>
              <a:ext uri="{FF2B5EF4-FFF2-40B4-BE49-F238E27FC236}">
                <a16:creationId xmlns:a16="http://schemas.microsoft.com/office/drawing/2014/main" id="{3BA62E19-CD42-4C09-B825-844B4943D4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87212"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5781378"/>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a:extLst>
              <a:ext uri="{FF2B5EF4-FFF2-40B4-BE49-F238E27FC236}">
                <a16:creationId xmlns:a16="http://schemas.microsoft.com/office/drawing/2014/main" id="{C6D6DF5E-D08D-411F-A291-C67003E09CD0}"/>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b="5436"/>
          <a:stretch/>
        </p:blipFill>
        <p:spPr>
          <a:xfrm>
            <a:off x="3553384" y="247403"/>
            <a:ext cx="8709406" cy="6176963"/>
          </a:xfrm>
          <a:prstGeom prst="rect">
            <a:avLst/>
          </a:prstGeom>
        </p:spPr>
      </p:pic>
      <p:sp>
        <p:nvSpPr>
          <p:cNvPr id="37" name="Rectangle 3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6379171-38E7-45EA-BBCB-298C3AA0205E}"/>
              </a:ext>
            </a:extLst>
          </p:cNvPr>
          <p:cNvSpPr>
            <a:spLocks noGrp="1"/>
          </p:cNvSpPr>
          <p:nvPr>
            <p:ph type="title"/>
          </p:nvPr>
        </p:nvSpPr>
        <p:spPr>
          <a:xfrm>
            <a:off x="838200" y="365125"/>
            <a:ext cx="3822189" cy="1899912"/>
          </a:xfrm>
        </p:spPr>
        <p:txBody>
          <a:bodyPr vert="horz" lIns="91440" tIns="45720" rIns="91440" bIns="45720" rtlCol="0" anchor="ctr">
            <a:normAutofit/>
          </a:bodyPr>
          <a:lstStyle/>
          <a:p>
            <a:pPr algn="ctr"/>
            <a:r>
              <a:rPr lang="en-US" sz="3100" b="1" dirty="0">
                <a:latin typeface="Raleway" panose="020B0503030101060003" pitchFamily="34" charset="0"/>
              </a:rPr>
              <a:t>How you can Succeed at </a:t>
            </a:r>
            <a:br>
              <a:rPr lang="en-US" sz="3100" b="1" dirty="0">
                <a:latin typeface="Raleway" panose="020B0503030101060003" pitchFamily="34" charset="0"/>
              </a:rPr>
            </a:br>
            <a:r>
              <a:rPr lang="en-US" sz="3100" b="1" dirty="0">
                <a:latin typeface="Raleway" panose="020B0503030101060003" pitchFamily="34" charset="0"/>
              </a:rPr>
              <a:t>Denizen Management?</a:t>
            </a:r>
            <a:endParaRPr lang="en-US" sz="3100" dirty="0">
              <a:latin typeface="Raleway" panose="020B0503030101060003" pitchFamily="34" charset="0"/>
            </a:endParaRPr>
          </a:p>
        </p:txBody>
      </p:sp>
      <p:sp>
        <p:nvSpPr>
          <p:cNvPr id="3" name="TextBox 2">
            <a:extLst>
              <a:ext uri="{FF2B5EF4-FFF2-40B4-BE49-F238E27FC236}">
                <a16:creationId xmlns:a16="http://schemas.microsoft.com/office/drawing/2014/main" id="{FAE09501-BE83-42BC-890F-AB9F679E4A70}"/>
              </a:ext>
            </a:extLst>
          </p:cNvPr>
          <p:cNvSpPr txBox="1"/>
          <p:nvPr/>
        </p:nvSpPr>
        <p:spPr>
          <a:xfrm>
            <a:off x="838199" y="2630162"/>
            <a:ext cx="3822189" cy="2705066"/>
          </a:xfrm>
          <a:prstGeom prst="rect">
            <a:avLst/>
          </a:prstGeom>
        </p:spPr>
        <p:txBody>
          <a:bodyPr vert="horz" lIns="91440" tIns="45720" rIns="91440" bIns="45720" rtlCol="0">
            <a:normAutofit/>
          </a:bodyPr>
          <a:lstStyle/>
          <a:p>
            <a:pPr defTabSz="914400">
              <a:lnSpc>
                <a:spcPct val="90000"/>
              </a:lnSpc>
              <a:spcAft>
                <a:spcPts val="600"/>
              </a:spcAft>
              <a:defRPr/>
            </a:pPr>
            <a:r>
              <a:rPr lang="en-US" sz="2000" dirty="0">
                <a:latin typeface="Raleway" panose="020B0503030101060003" pitchFamily="34" charset="0"/>
              </a:rPr>
              <a:t>The Employee who will succeed is also the one who feels a sense of participation, a need to contribute wherever he or she can, the one who goes above and beyond what is expected, and the one who gets along with fellow Employees.</a:t>
            </a:r>
          </a:p>
        </p:txBody>
      </p:sp>
    </p:spTree>
    <p:extLst>
      <p:ext uri="{BB962C8B-B14F-4D97-AF65-F5344CB8AC3E}">
        <p14:creationId xmlns:p14="http://schemas.microsoft.com/office/powerpoint/2010/main" val="2856433938"/>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9F4F9D-25D3-457F-AB7A-9EFF3D894E43}"/>
              </a:ext>
            </a:extLst>
          </p:cNvPr>
          <p:cNvSpPr>
            <a:spLocks noGrp="1"/>
          </p:cNvSpPr>
          <p:nvPr>
            <p:ph type="title"/>
          </p:nvPr>
        </p:nvSpPr>
        <p:spPr>
          <a:xfrm>
            <a:off x="864928" y="303340"/>
            <a:ext cx="4698518" cy="1325563"/>
          </a:xfrm>
        </p:spPr>
        <p:txBody>
          <a:bodyPr>
            <a:normAutofit/>
          </a:bodyPr>
          <a:lstStyle/>
          <a:p>
            <a:r>
              <a:rPr lang="en-US" b="1" dirty="0">
                <a:latin typeface="Raleway" panose="020B0503030101060003" pitchFamily="34" charset="0"/>
              </a:rPr>
              <a:t>         Diversity</a:t>
            </a:r>
          </a:p>
        </p:txBody>
      </p:sp>
      <p:sp>
        <p:nvSpPr>
          <p:cNvPr id="10" name="Freeform: Shape 9">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725EA0E3-F85E-4EA8-9EE7-1284AB59C72E}"/>
              </a:ext>
            </a:extLst>
          </p:cNvPr>
          <p:cNvSpPr>
            <a:spLocks noGrp="1"/>
          </p:cNvSpPr>
          <p:nvPr>
            <p:ph idx="1"/>
          </p:nvPr>
        </p:nvSpPr>
        <p:spPr>
          <a:xfrm>
            <a:off x="732166" y="1430462"/>
            <a:ext cx="5558489" cy="4351338"/>
          </a:xfrm>
          <a:ln w="57150">
            <a:solidFill>
              <a:srgbClr val="FFC000"/>
            </a:solidFill>
          </a:ln>
        </p:spPr>
        <p:txBody>
          <a:bodyPr>
            <a:normAutofit/>
          </a:bodyPr>
          <a:lstStyle/>
          <a:p>
            <a:pPr marL="0" indent="0">
              <a:buNone/>
            </a:pPr>
            <a:r>
              <a:rPr lang="en-US" sz="2400" dirty="0">
                <a:latin typeface="Raleway" panose="020B0503030101060003" pitchFamily="34" charset="0"/>
              </a:rPr>
              <a:t>Denizen Management values diversity at all levels and strives for full participation from all groups, regardless of gender, race, age, sexual orientation, national origin, religion, disability or class. </a:t>
            </a:r>
          </a:p>
          <a:p>
            <a:pPr marL="0" indent="0">
              <a:buNone/>
            </a:pPr>
            <a:endParaRPr lang="en-US" sz="2400" dirty="0">
              <a:latin typeface="Raleway" panose="020B0503030101060003" pitchFamily="34" charset="0"/>
            </a:endParaRPr>
          </a:p>
          <a:p>
            <a:pPr marL="0" indent="0">
              <a:buNone/>
            </a:pPr>
            <a:r>
              <a:rPr lang="en-US" sz="2400" dirty="0">
                <a:latin typeface="Raleway" panose="020B0503030101060003" pitchFamily="34" charset="0"/>
              </a:rPr>
              <a:t>We believe that inclusion fosters creativity and innovation and empowers the lives of all our Employees.</a:t>
            </a:r>
            <a:endParaRPr lang="en-US" sz="2400" dirty="0"/>
          </a:p>
        </p:txBody>
      </p:sp>
      <p:sp>
        <p:nvSpPr>
          <p:cNvPr id="12" name="Oval 11">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3335458"/>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17B0F-FD2C-440E-9617-8CB8D9CBE352}"/>
              </a:ext>
            </a:extLst>
          </p:cNvPr>
          <p:cNvSpPr>
            <a:spLocks noGrp="1"/>
          </p:cNvSpPr>
          <p:nvPr>
            <p:ph type="title"/>
          </p:nvPr>
        </p:nvSpPr>
        <p:spPr/>
        <p:txBody>
          <a:bodyPr>
            <a:normAutofit/>
          </a:bodyPr>
          <a:lstStyle/>
          <a:p>
            <a:pPr algn="ctr"/>
            <a:r>
              <a:rPr lang="en-US" b="1" dirty="0">
                <a:latin typeface="Raleway" panose="020B0503030101060003" pitchFamily="34" charset="0"/>
              </a:rPr>
              <a:t>Relationship between </a:t>
            </a:r>
            <a:br>
              <a:rPr lang="en-US" b="1" dirty="0">
                <a:latin typeface="Raleway" panose="020B0503030101060003" pitchFamily="34" charset="0"/>
              </a:rPr>
            </a:br>
            <a:r>
              <a:rPr lang="en-US" b="1" dirty="0">
                <a:latin typeface="Raleway" panose="020B0503030101060003" pitchFamily="34" charset="0"/>
              </a:rPr>
              <a:t>Denizen Management &amp; </a:t>
            </a:r>
            <a:r>
              <a:rPr lang="en-US" b="1" dirty="0" err="1">
                <a:latin typeface="Raleway" panose="020B0503030101060003" pitchFamily="34" charset="0"/>
              </a:rPr>
              <a:t>Managepoint</a:t>
            </a:r>
            <a:r>
              <a:rPr lang="en-US" b="1" dirty="0">
                <a:latin typeface="Raleway" panose="020B0503030101060003" pitchFamily="34" charset="0"/>
              </a:rPr>
              <a:t> </a:t>
            </a:r>
            <a:endParaRPr lang="en-US" dirty="0">
              <a:latin typeface="Raleway" panose="020B0503030101060003" pitchFamily="34" charset="0"/>
            </a:endParaRPr>
          </a:p>
        </p:txBody>
      </p:sp>
      <p:sp>
        <p:nvSpPr>
          <p:cNvPr id="3" name="Content Placeholder 2">
            <a:extLst>
              <a:ext uri="{FF2B5EF4-FFF2-40B4-BE49-F238E27FC236}">
                <a16:creationId xmlns:a16="http://schemas.microsoft.com/office/drawing/2014/main" id="{98EB040B-809F-4F86-AFF9-643CDF4A5E6E}"/>
              </a:ext>
            </a:extLst>
          </p:cNvPr>
          <p:cNvSpPr>
            <a:spLocks noGrp="1"/>
          </p:cNvSpPr>
          <p:nvPr>
            <p:ph idx="1"/>
          </p:nvPr>
        </p:nvSpPr>
        <p:spPr>
          <a:xfrm>
            <a:off x="838200" y="3588163"/>
            <a:ext cx="10515600" cy="2677795"/>
          </a:xfrm>
        </p:spPr>
        <p:txBody>
          <a:bodyPr>
            <a:normAutofit/>
          </a:bodyPr>
          <a:lstStyle/>
          <a:p>
            <a:pPr marL="0" indent="0" algn="ctr">
              <a:buNone/>
            </a:pPr>
            <a:r>
              <a:rPr lang="en-US" sz="3200" dirty="0">
                <a:latin typeface="Raleway" panose="020B0503030101060003" pitchFamily="34" charset="0"/>
              </a:rPr>
              <a:t>Denizen Management and </a:t>
            </a:r>
            <a:r>
              <a:rPr lang="en-US" sz="3200" dirty="0" err="1">
                <a:latin typeface="Raleway" panose="020B0503030101060003" pitchFamily="34" charset="0"/>
              </a:rPr>
              <a:t>Managepoint</a:t>
            </a:r>
            <a:r>
              <a:rPr lang="en-US" sz="3200" dirty="0">
                <a:latin typeface="Raleway" panose="020B0503030101060003" pitchFamily="34" charset="0"/>
              </a:rPr>
              <a:t>, have entered into a co-employment relationship providing our Employees access to a full menu of high quality human resources, benefits and payroll services.</a:t>
            </a:r>
          </a:p>
        </p:txBody>
      </p:sp>
      <p:pic>
        <p:nvPicPr>
          <p:cNvPr id="1026" name="Picture 2" descr="Managepoint">
            <a:extLst>
              <a:ext uri="{FF2B5EF4-FFF2-40B4-BE49-F238E27FC236}">
                <a16:creationId xmlns:a16="http://schemas.microsoft.com/office/drawing/2014/main" id="{DD10C8FE-AB7A-4679-AFA1-417AF88F4A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7642" y="2077660"/>
            <a:ext cx="4196715" cy="1123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0938753"/>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AD0DDB1-07A0-4954-98D1-91033FFA21A9}"/>
              </a:ext>
            </a:extLst>
          </p:cNvPr>
          <p:cNvSpPr>
            <a:spLocks noGrp="1"/>
          </p:cNvSpPr>
          <p:nvPr>
            <p:ph type="title"/>
          </p:nvPr>
        </p:nvSpPr>
        <p:spPr>
          <a:xfrm>
            <a:off x="643467" y="321734"/>
            <a:ext cx="5136416" cy="1135737"/>
          </a:xfrm>
        </p:spPr>
        <p:txBody>
          <a:bodyPr>
            <a:normAutofit/>
          </a:bodyPr>
          <a:lstStyle/>
          <a:p>
            <a:r>
              <a:rPr lang="en-US" sz="3600" b="1" dirty="0">
                <a:latin typeface="Raleway" panose="020B0503030101060003" pitchFamily="34" charset="0"/>
              </a:rPr>
              <a:t>Employment Policies</a:t>
            </a:r>
            <a:endParaRPr lang="en-US" sz="3600" dirty="0">
              <a:latin typeface="Raleway" panose="020B0503030101060003" pitchFamily="34" charset="0"/>
            </a:endParaRPr>
          </a:p>
        </p:txBody>
      </p:sp>
      <p:sp>
        <p:nvSpPr>
          <p:cNvPr id="3" name="Content Placeholder 2">
            <a:extLst>
              <a:ext uri="{FF2B5EF4-FFF2-40B4-BE49-F238E27FC236}">
                <a16:creationId xmlns:a16="http://schemas.microsoft.com/office/drawing/2014/main" id="{7FA808D8-50A9-456F-B90A-A6F81516D61E}"/>
              </a:ext>
            </a:extLst>
          </p:cNvPr>
          <p:cNvSpPr>
            <a:spLocks noGrp="1"/>
          </p:cNvSpPr>
          <p:nvPr>
            <p:ph idx="1"/>
          </p:nvPr>
        </p:nvSpPr>
        <p:spPr>
          <a:xfrm>
            <a:off x="643468" y="1782981"/>
            <a:ext cx="5136416" cy="4393982"/>
          </a:xfrm>
        </p:spPr>
        <p:txBody>
          <a:bodyPr>
            <a:normAutofit/>
          </a:bodyPr>
          <a:lstStyle/>
          <a:p>
            <a:pPr marL="0" indent="0">
              <a:buNone/>
            </a:pPr>
            <a:r>
              <a:rPr lang="en-US" sz="3200" dirty="0">
                <a:latin typeface="Raleway" panose="020B0503030101060003" pitchFamily="34" charset="0"/>
              </a:rPr>
              <a:t>The following are a list of those laws and requirements for which each Employee must abide as provided in detail in the Employee Policy Manual. </a:t>
            </a:r>
          </a:p>
          <a:p>
            <a:pPr marL="0" indent="0">
              <a:buNone/>
            </a:pPr>
            <a:r>
              <a:rPr lang="en-US" sz="2000" dirty="0"/>
              <a:t> </a:t>
            </a:r>
          </a:p>
          <a:p>
            <a:pPr marL="0" indent="0">
              <a:buNone/>
            </a:pPr>
            <a:endParaRPr lang="en-US" sz="2000" dirty="0"/>
          </a:p>
        </p:txBody>
      </p:sp>
      <p:sp>
        <p:nvSpPr>
          <p:cNvPr id="11" name="Isosceles Triangle 10">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5474513-33C7-47EB-85CB-36054598C275}"/>
              </a:ext>
            </a:extLst>
          </p:cNvPr>
          <p:cNvPicPr>
            <a:picLocks noChangeAspect="1"/>
          </p:cNvPicPr>
          <p:nvPr/>
        </p:nvPicPr>
        <p:blipFill rotWithShape="1">
          <a:blip r:embed="rId2"/>
          <a:srcRect t="3682" b="5252"/>
          <a:stretch/>
        </p:blipFill>
        <p:spPr>
          <a:xfrm>
            <a:off x="6412115" y="550977"/>
            <a:ext cx="5779884" cy="6857990"/>
          </a:xfrm>
          <a:prstGeom prst="rect">
            <a:avLst/>
          </a:prstGeom>
          <a:scene3d>
            <a:camera prst="orthographicFront"/>
            <a:lightRig rig="threePt" dir="t"/>
          </a:scene3d>
          <a:sp3d>
            <a:bevelT w="165100" prst="coolSlant"/>
          </a:sp3d>
        </p:spPr>
      </p:pic>
      <p:grpSp>
        <p:nvGrpSpPr>
          <p:cNvPr id="15" name="Group 14">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8"/>
            <a:ext cx="1068867" cy="2126625"/>
            <a:chOff x="10918968" y="713127"/>
            <a:chExt cx="1273032" cy="2532832"/>
          </a:xfrm>
        </p:grpSpPr>
        <p:sp>
          <p:nvSpPr>
            <p:cNvPr id="16" name="Rectangle 15">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951382144"/>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C6962-A93B-4B7A-8B7D-AA5082F3074B}"/>
              </a:ext>
            </a:extLst>
          </p:cNvPr>
          <p:cNvSpPr>
            <a:spLocks noGrp="1"/>
          </p:cNvSpPr>
          <p:nvPr>
            <p:ph type="title"/>
          </p:nvPr>
        </p:nvSpPr>
        <p:spPr/>
        <p:txBody>
          <a:bodyPr/>
          <a:lstStyle/>
          <a:p>
            <a:pPr algn="ctr"/>
            <a:r>
              <a:rPr lang="en-US" dirty="0">
                <a:latin typeface="Raleway" panose="020B0503030101060003" pitchFamily="34" charset="0"/>
              </a:rPr>
              <a:t>General Employment Policies</a:t>
            </a:r>
          </a:p>
        </p:txBody>
      </p:sp>
      <p:sp>
        <p:nvSpPr>
          <p:cNvPr id="3" name="Content Placeholder 2">
            <a:extLst>
              <a:ext uri="{FF2B5EF4-FFF2-40B4-BE49-F238E27FC236}">
                <a16:creationId xmlns:a16="http://schemas.microsoft.com/office/drawing/2014/main" id="{99309F5F-4DD6-4B1C-9048-E451B6AFBA86}"/>
              </a:ext>
            </a:extLst>
          </p:cNvPr>
          <p:cNvSpPr>
            <a:spLocks noGrp="1"/>
          </p:cNvSpPr>
          <p:nvPr>
            <p:ph sz="half" idx="2"/>
          </p:nvPr>
        </p:nvSpPr>
        <p:spPr>
          <a:xfrm>
            <a:off x="839788" y="2006600"/>
            <a:ext cx="5157787" cy="4183063"/>
          </a:xfrm>
        </p:spPr>
        <p:txBody>
          <a:bodyPr>
            <a:normAutofit lnSpcReduction="10000"/>
          </a:bodyPr>
          <a:lstStyle/>
          <a:p>
            <a:r>
              <a:rPr lang="en-US" dirty="0">
                <a:latin typeface="Raleway" panose="020B0503030101060003" pitchFamily="34" charset="0"/>
              </a:rPr>
              <a:t>Open door Policy</a:t>
            </a:r>
          </a:p>
          <a:p>
            <a:r>
              <a:rPr lang="en-US" dirty="0">
                <a:latin typeface="Raleway" panose="020B0503030101060003" pitchFamily="34" charset="0"/>
              </a:rPr>
              <a:t>Conflicts of Interest</a:t>
            </a:r>
          </a:p>
          <a:p>
            <a:r>
              <a:rPr lang="en-US" dirty="0">
                <a:latin typeface="Raleway" panose="020B0503030101060003" pitchFamily="34" charset="0"/>
              </a:rPr>
              <a:t>Personal Relationships in the Workplace</a:t>
            </a:r>
          </a:p>
          <a:p>
            <a:r>
              <a:rPr lang="en-US" dirty="0">
                <a:latin typeface="Raleway" panose="020B0503030101060003" pitchFamily="34" charset="0"/>
              </a:rPr>
              <a:t>Business Ethics &amp; Conflict</a:t>
            </a:r>
          </a:p>
          <a:p>
            <a:r>
              <a:rPr lang="en-US" dirty="0">
                <a:latin typeface="Raleway" panose="020B0503030101060003" pitchFamily="34" charset="0"/>
              </a:rPr>
              <a:t>Safety</a:t>
            </a:r>
          </a:p>
          <a:p>
            <a:r>
              <a:rPr lang="en-US" dirty="0">
                <a:latin typeface="Raleway" panose="020B0503030101060003" pitchFamily="34" charset="0"/>
              </a:rPr>
              <a:t>Work Related injuries</a:t>
            </a:r>
          </a:p>
          <a:p>
            <a:r>
              <a:rPr lang="en-US" dirty="0">
                <a:latin typeface="Raleway" panose="020B0503030101060003" pitchFamily="34" charset="0"/>
              </a:rPr>
              <a:t>Substance Abuse</a:t>
            </a:r>
          </a:p>
          <a:p>
            <a:pPr marL="0" indent="0">
              <a:buNone/>
            </a:pPr>
            <a:r>
              <a:rPr lang="en-US" sz="1400" dirty="0">
                <a:latin typeface="Raleway" panose="020B0503030101060003" pitchFamily="34" charset="0"/>
              </a:rPr>
              <a:t>*refer to pages 18-24 for explanation</a:t>
            </a:r>
          </a:p>
        </p:txBody>
      </p:sp>
      <p:sp>
        <p:nvSpPr>
          <p:cNvPr id="6" name="Content Placeholder 5">
            <a:extLst>
              <a:ext uri="{FF2B5EF4-FFF2-40B4-BE49-F238E27FC236}">
                <a16:creationId xmlns:a16="http://schemas.microsoft.com/office/drawing/2014/main" id="{878B3455-EDBC-4A17-B839-109E989F24A6}"/>
              </a:ext>
            </a:extLst>
          </p:cNvPr>
          <p:cNvSpPr>
            <a:spLocks noGrp="1"/>
          </p:cNvSpPr>
          <p:nvPr>
            <p:ph sz="quarter" idx="4"/>
          </p:nvPr>
        </p:nvSpPr>
        <p:spPr>
          <a:xfrm>
            <a:off x="6169024" y="2006600"/>
            <a:ext cx="5183188" cy="4183062"/>
          </a:xfrm>
        </p:spPr>
        <p:txBody>
          <a:bodyPr>
            <a:normAutofit lnSpcReduction="10000"/>
          </a:bodyPr>
          <a:lstStyle/>
          <a:p>
            <a:r>
              <a:rPr lang="en-US" dirty="0">
                <a:latin typeface="Raleway" panose="020B0503030101060003" pitchFamily="34" charset="0"/>
              </a:rPr>
              <a:t>Evaluations</a:t>
            </a:r>
          </a:p>
          <a:p>
            <a:r>
              <a:rPr lang="en-US" dirty="0">
                <a:latin typeface="Raleway" panose="020B0503030101060003" pitchFamily="34" charset="0"/>
              </a:rPr>
              <a:t>Internal job postings</a:t>
            </a:r>
          </a:p>
          <a:p>
            <a:r>
              <a:rPr lang="en-US" dirty="0">
                <a:latin typeface="Raleway" panose="020B0503030101060003" pitchFamily="34" charset="0"/>
              </a:rPr>
              <a:t>Job Descriptions</a:t>
            </a:r>
          </a:p>
          <a:p>
            <a:r>
              <a:rPr lang="en-US" dirty="0">
                <a:latin typeface="Raleway" panose="020B0503030101060003" pitchFamily="34" charset="0"/>
              </a:rPr>
              <a:t>Pay &amp; Hours</a:t>
            </a:r>
          </a:p>
          <a:p>
            <a:r>
              <a:rPr lang="en-US" dirty="0">
                <a:latin typeface="Raleway" panose="020B0503030101060003" pitchFamily="34" charset="0"/>
              </a:rPr>
              <a:t>Time Off Benefits (new)</a:t>
            </a:r>
          </a:p>
          <a:p>
            <a:r>
              <a:rPr lang="en-US" dirty="0">
                <a:latin typeface="Raleway" panose="020B0503030101060003" pitchFamily="34" charset="0"/>
              </a:rPr>
              <a:t>Employee Benefit Plans</a:t>
            </a:r>
          </a:p>
          <a:p>
            <a:r>
              <a:rPr lang="en-US" dirty="0">
                <a:latin typeface="Raleway" panose="020B0503030101060003" pitchFamily="34" charset="0"/>
              </a:rPr>
              <a:t>Employee Conduct</a:t>
            </a:r>
          </a:p>
          <a:p>
            <a:r>
              <a:rPr lang="en-US" dirty="0">
                <a:latin typeface="Raleway" panose="020B0503030101060003" pitchFamily="34" charset="0"/>
              </a:rPr>
              <a:t>Electronic Information Policy</a:t>
            </a:r>
          </a:p>
          <a:p>
            <a:r>
              <a:rPr lang="en-US" dirty="0">
                <a:latin typeface="Raleway" panose="020B0503030101060003" pitchFamily="34" charset="0"/>
              </a:rPr>
              <a:t>Proprietary &amp; Confidential</a:t>
            </a:r>
          </a:p>
          <a:p>
            <a:endParaRPr lang="en-US" dirty="0">
              <a:latin typeface="Raleway" panose="020B0503030101060003" pitchFamily="34" charset="0"/>
            </a:endParaRPr>
          </a:p>
          <a:p>
            <a:pPr marL="0" indent="0">
              <a:buNone/>
            </a:pPr>
            <a:endParaRPr lang="en-US" dirty="0"/>
          </a:p>
        </p:txBody>
      </p:sp>
    </p:spTree>
    <p:extLst>
      <p:ext uri="{BB962C8B-B14F-4D97-AF65-F5344CB8AC3E}">
        <p14:creationId xmlns:p14="http://schemas.microsoft.com/office/powerpoint/2010/main" val="19600230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BC002-F606-428F-9EB2-90A4729DF9BA}"/>
              </a:ext>
            </a:extLst>
          </p:cNvPr>
          <p:cNvSpPr>
            <a:spLocks noGrp="1"/>
          </p:cNvSpPr>
          <p:nvPr>
            <p:ph type="title"/>
          </p:nvPr>
        </p:nvSpPr>
        <p:spPr/>
        <p:txBody>
          <a:bodyPr/>
          <a:lstStyle/>
          <a:p>
            <a:pPr algn="ctr"/>
            <a:r>
              <a:rPr lang="en-US" b="1" dirty="0">
                <a:latin typeface="Raleway" panose="020B0503030101060003" pitchFamily="34" charset="0"/>
              </a:rPr>
              <a:t>What is Proprietary &amp; Confidential? </a:t>
            </a:r>
          </a:p>
        </p:txBody>
      </p:sp>
      <p:sp>
        <p:nvSpPr>
          <p:cNvPr id="3" name="Content Placeholder 2">
            <a:extLst>
              <a:ext uri="{FF2B5EF4-FFF2-40B4-BE49-F238E27FC236}">
                <a16:creationId xmlns:a16="http://schemas.microsoft.com/office/drawing/2014/main" id="{115D46B1-CFA4-4EEB-81D6-49CBDE16DB26}"/>
              </a:ext>
            </a:extLst>
          </p:cNvPr>
          <p:cNvSpPr>
            <a:spLocks noGrp="1"/>
          </p:cNvSpPr>
          <p:nvPr>
            <p:ph idx="1"/>
          </p:nvPr>
        </p:nvSpPr>
        <p:spPr>
          <a:xfrm>
            <a:off x="838200" y="1336358"/>
            <a:ext cx="6888480" cy="4486275"/>
          </a:xfrm>
        </p:spPr>
        <p:txBody>
          <a:bodyPr>
            <a:normAutofit/>
          </a:bodyPr>
          <a:lstStyle/>
          <a:p>
            <a:endParaRPr lang="en-US" dirty="0"/>
          </a:p>
          <a:p>
            <a:pPr marL="0" indent="0">
              <a:buNone/>
            </a:pPr>
            <a:endParaRPr lang="en-US" dirty="0"/>
          </a:p>
        </p:txBody>
      </p:sp>
      <p:pic>
        <p:nvPicPr>
          <p:cNvPr id="4" name="Picture 3">
            <a:extLst>
              <a:ext uri="{FF2B5EF4-FFF2-40B4-BE49-F238E27FC236}">
                <a16:creationId xmlns:a16="http://schemas.microsoft.com/office/drawing/2014/main" id="{0504C8E7-FCED-4594-BDE9-F33A2FAFB724}"/>
              </a:ext>
            </a:extLst>
          </p:cNvPr>
          <p:cNvPicPr>
            <a:picLocks noChangeAspect="1"/>
          </p:cNvPicPr>
          <p:nvPr/>
        </p:nvPicPr>
        <p:blipFill>
          <a:blip r:embed="rId3"/>
          <a:stretch>
            <a:fillRect/>
          </a:stretch>
        </p:blipFill>
        <p:spPr>
          <a:xfrm>
            <a:off x="7312661" y="1432266"/>
            <a:ext cx="3903133" cy="5101464"/>
          </a:xfrm>
          <a:prstGeom prst="rect">
            <a:avLst/>
          </a:prstGeom>
          <a:ln>
            <a:solidFill>
              <a:schemeClr val="accent1"/>
            </a:solidFill>
          </a:ln>
          <a:scene3d>
            <a:camera prst="orthographicFront"/>
            <a:lightRig rig="threePt" dir="t"/>
          </a:scene3d>
          <a:sp3d>
            <a:bevelT w="165100" prst="coolSlant"/>
          </a:sp3d>
        </p:spPr>
      </p:pic>
      <p:sp>
        <p:nvSpPr>
          <p:cNvPr id="5" name="Rectangle 4">
            <a:extLst>
              <a:ext uri="{FF2B5EF4-FFF2-40B4-BE49-F238E27FC236}">
                <a16:creationId xmlns:a16="http://schemas.microsoft.com/office/drawing/2014/main" id="{06440292-E3A9-4942-9E56-221889191584}"/>
              </a:ext>
            </a:extLst>
          </p:cNvPr>
          <p:cNvSpPr/>
          <p:nvPr/>
        </p:nvSpPr>
        <p:spPr>
          <a:xfrm>
            <a:off x="838201" y="2274838"/>
            <a:ext cx="5257800" cy="3416320"/>
          </a:xfrm>
          <a:prstGeom prst="rect">
            <a:avLst/>
          </a:prstGeom>
          <a:ln w="38100">
            <a:solidFill>
              <a:schemeClr val="accent1">
                <a:lumMod val="60000"/>
                <a:lumOff val="40000"/>
              </a:schemeClr>
            </a:solidFill>
          </a:ln>
        </p:spPr>
        <p:txBody>
          <a:bodyPr wrap="square">
            <a:spAutoFit/>
          </a:bodyPr>
          <a:lstStyle/>
          <a:p>
            <a:pPr lvl="0" algn="ctr">
              <a:defRPr/>
            </a:pPr>
            <a:r>
              <a:rPr lang="en-US" sz="2400" dirty="0">
                <a:latin typeface="Raleway" panose="020B0503030101060003" pitchFamily="34" charset="0"/>
              </a:rPr>
              <a:t>During the course of your employment, you will have access to information that the general public does not, such as reports and operating forms. This type of information must remain confidential. No Employee may directly or indirectly divulge such information.</a:t>
            </a:r>
          </a:p>
        </p:txBody>
      </p:sp>
    </p:spTree>
    <p:extLst>
      <p:ext uri="{BB962C8B-B14F-4D97-AF65-F5344CB8AC3E}">
        <p14:creationId xmlns:p14="http://schemas.microsoft.com/office/powerpoint/2010/main" val="3222901117"/>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E038D4F-A9DE-4260-9F50-A7305881A58A}"/>
              </a:ext>
            </a:extLst>
          </p:cNvPr>
          <p:cNvSpPr>
            <a:spLocks noGrp="1"/>
          </p:cNvSpPr>
          <p:nvPr>
            <p:ph type="title"/>
          </p:nvPr>
        </p:nvSpPr>
        <p:spPr>
          <a:xfrm>
            <a:off x="673562" y="1031296"/>
            <a:ext cx="4002076" cy="4795408"/>
          </a:xfrm>
        </p:spPr>
        <p:txBody>
          <a:bodyPr vert="horz" lIns="91440" tIns="45720" rIns="91440" bIns="45720" rtlCol="0" anchor="ctr">
            <a:normAutofit/>
          </a:bodyPr>
          <a:lstStyle/>
          <a:p>
            <a:r>
              <a:rPr lang="en-US" sz="4100" b="1" kern="1200" dirty="0">
                <a:solidFill>
                  <a:srgbClr val="FFFFFF"/>
                </a:solidFill>
                <a:latin typeface="Raleway" panose="020B0503030101060003" pitchFamily="34" charset="0"/>
              </a:rPr>
              <a:t>Understanding the Electronic Information Policy </a:t>
            </a:r>
          </a:p>
        </p:txBody>
      </p:sp>
      <p:graphicFrame>
        <p:nvGraphicFramePr>
          <p:cNvPr id="5" name="TextBox 2">
            <a:extLst>
              <a:ext uri="{FF2B5EF4-FFF2-40B4-BE49-F238E27FC236}">
                <a16:creationId xmlns:a16="http://schemas.microsoft.com/office/drawing/2014/main" id="{356156C7-30B7-4904-8FB2-9C91D7E45BC2}"/>
              </a:ext>
            </a:extLst>
          </p:cNvPr>
          <p:cNvGraphicFramePr/>
          <p:nvPr>
            <p:extLst>
              <p:ext uri="{D42A27DB-BD31-4B8C-83A1-F6EECF244321}">
                <p14:modId xmlns:p14="http://schemas.microsoft.com/office/powerpoint/2010/main" val="1991236082"/>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84314402"/>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C7F08-10CF-40FC-8F2C-3B13ACF4B651}"/>
              </a:ext>
            </a:extLst>
          </p:cNvPr>
          <p:cNvSpPr>
            <a:spLocks noGrp="1"/>
          </p:cNvSpPr>
          <p:nvPr>
            <p:ph type="title"/>
          </p:nvPr>
        </p:nvSpPr>
        <p:spPr/>
        <p:txBody>
          <a:bodyPr/>
          <a:lstStyle/>
          <a:p>
            <a:pPr algn="ctr"/>
            <a:r>
              <a:rPr lang="en-US" b="1" dirty="0">
                <a:latin typeface="Raleway" panose="020B0503030101060003" pitchFamily="34" charset="0"/>
              </a:rPr>
              <a:t>We Are QUE </a:t>
            </a:r>
            <a:endParaRPr lang="en-US" dirty="0">
              <a:latin typeface="Raleway" panose="020B0503030101060003" pitchFamily="34" charset="0"/>
            </a:endParaRPr>
          </a:p>
        </p:txBody>
      </p:sp>
      <p:sp>
        <p:nvSpPr>
          <p:cNvPr id="6" name="Content Placeholder 5">
            <a:extLst>
              <a:ext uri="{FF2B5EF4-FFF2-40B4-BE49-F238E27FC236}">
                <a16:creationId xmlns:a16="http://schemas.microsoft.com/office/drawing/2014/main" id="{DF3F9790-8065-4BB2-965E-3230DA02BE60}"/>
              </a:ext>
            </a:extLst>
          </p:cNvPr>
          <p:cNvSpPr>
            <a:spLocks noGrp="1"/>
          </p:cNvSpPr>
          <p:nvPr>
            <p:ph idx="1"/>
          </p:nvPr>
        </p:nvSpPr>
        <p:spPr>
          <a:xfrm>
            <a:off x="1275522" y="1942479"/>
            <a:ext cx="7459237" cy="4351338"/>
          </a:xfrm>
        </p:spPr>
        <p:txBody>
          <a:bodyPr>
            <a:normAutofit/>
          </a:bodyPr>
          <a:lstStyle/>
          <a:p>
            <a:pPr lvl="1">
              <a:buBlip>
                <a:blip r:embed="rId3"/>
              </a:buBlip>
            </a:pPr>
            <a:r>
              <a:rPr lang="en-US" sz="2800" dirty="0">
                <a:latin typeface="Raleway" panose="020B0503030101060003" pitchFamily="34" charset="0"/>
              </a:rPr>
              <a:t>Welcome to the QUE </a:t>
            </a:r>
          </a:p>
          <a:p>
            <a:pPr lvl="1">
              <a:buBlip>
                <a:blip r:embed="rId3"/>
              </a:buBlip>
            </a:pPr>
            <a:r>
              <a:rPr lang="en-US" sz="2800" dirty="0">
                <a:latin typeface="Raleway" panose="020B0503030101060003" pitchFamily="34" charset="0"/>
              </a:rPr>
              <a:t>We have a Learning Culture where Knowledge is Empowerment.  </a:t>
            </a:r>
          </a:p>
          <a:p>
            <a:pPr lvl="1">
              <a:buBlip>
                <a:blip r:embed="rId3"/>
              </a:buBlip>
            </a:pPr>
            <a:r>
              <a:rPr lang="en-US" sz="2800" dirty="0">
                <a:latin typeface="Raleway" panose="020B0503030101060003" pitchFamily="34" charset="0"/>
              </a:rPr>
              <a:t>To share what your have learned ~ QUE Forward</a:t>
            </a:r>
          </a:p>
          <a:p>
            <a:pPr lvl="1">
              <a:buBlip>
                <a:blip r:embed="rId3"/>
              </a:buBlip>
            </a:pPr>
            <a:r>
              <a:rPr lang="en-US" sz="2800" dirty="0">
                <a:latin typeface="Raleway" panose="020B0503030101060003" pitchFamily="34" charset="0"/>
              </a:rPr>
              <a:t>Que Forward leads to Leadership</a:t>
            </a:r>
          </a:p>
          <a:p>
            <a:pPr lvl="1">
              <a:buBlip>
                <a:blip r:embed="rId3"/>
              </a:buBlip>
            </a:pPr>
            <a:r>
              <a:rPr lang="en-US" sz="2800" dirty="0">
                <a:latin typeface="Raleway" panose="020B0503030101060003" pitchFamily="34" charset="0"/>
              </a:rPr>
              <a:t>Leadership is a major contributor to career advancement</a:t>
            </a:r>
          </a:p>
        </p:txBody>
      </p:sp>
      <p:pic>
        <p:nvPicPr>
          <p:cNvPr id="4" name="Picture 3" descr="We are QUE">
            <a:extLst>
              <a:ext uri="{FF2B5EF4-FFF2-40B4-BE49-F238E27FC236}">
                <a16:creationId xmlns:a16="http://schemas.microsoft.com/office/drawing/2014/main" id="{6C769AC5-4A71-4DE6-9E70-22CBE18CFE3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427436" y="1690688"/>
            <a:ext cx="2926364" cy="2990169"/>
          </a:xfrm>
          <a:prstGeom prst="rect">
            <a:avLst/>
          </a:prstGeom>
          <a:noFill/>
          <a:ln>
            <a:noFill/>
          </a:ln>
        </p:spPr>
      </p:pic>
    </p:spTree>
    <p:extLst>
      <p:ext uri="{BB962C8B-B14F-4D97-AF65-F5344CB8AC3E}">
        <p14:creationId xmlns:p14="http://schemas.microsoft.com/office/powerpoint/2010/main" val="34728973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4B7E3-E7A7-46FD-8B12-F17F1A766DC3}"/>
              </a:ext>
            </a:extLst>
          </p:cNvPr>
          <p:cNvSpPr>
            <a:spLocks noGrp="1"/>
          </p:cNvSpPr>
          <p:nvPr>
            <p:ph type="title"/>
          </p:nvPr>
        </p:nvSpPr>
        <p:spPr/>
        <p:txBody>
          <a:bodyPr/>
          <a:lstStyle/>
          <a:p>
            <a:pPr algn="ctr"/>
            <a:r>
              <a:rPr lang="en-US" b="1" dirty="0">
                <a:latin typeface="Raleway" panose="020B0503030101060003" pitchFamily="34" charset="0"/>
              </a:rPr>
              <a:t>QUE Tools</a:t>
            </a:r>
            <a:endParaRPr lang="en-US" dirty="0">
              <a:latin typeface="Raleway" panose="020B0503030101060003" pitchFamily="34" charset="0"/>
            </a:endParaRPr>
          </a:p>
        </p:txBody>
      </p:sp>
      <p:sp>
        <p:nvSpPr>
          <p:cNvPr id="3" name="Content Placeholder 2">
            <a:extLst>
              <a:ext uri="{FF2B5EF4-FFF2-40B4-BE49-F238E27FC236}">
                <a16:creationId xmlns:a16="http://schemas.microsoft.com/office/drawing/2014/main" id="{BD230D7C-AF08-465A-A488-CF41C2CBAFCF}"/>
              </a:ext>
            </a:extLst>
          </p:cNvPr>
          <p:cNvSpPr>
            <a:spLocks noGrp="1"/>
          </p:cNvSpPr>
          <p:nvPr>
            <p:ph idx="1"/>
          </p:nvPr>
        </p:nvSpPr>
        <p:spPr>
          <a:xfrm>
            <a:off x="3313043" y="1878801"/>
            <a:ext cx="8516284" cy="3283508"/>
          </a:xfrm>
        </p:spPr>
        <p:txBody>
          <a:bodyPr>
            <a:normAutofit/>
          </a:bodyPr>
          <a:lstStyle/>
          <a:p>
            <a:pPr lvl="1">
              <a:buBlip>
                <a:blip r:embed="rId3"/>
              </a:buBlip>
            </a:pPr>
            <a:r>
              <a:rPr lang="en-US" sz="3200" dirty="0">
                <a:latin typeface="Raleway" panose="020B0503030101060003" pitchFamily="34" charset="0"/>
              </a:rPr>
              <a:t>Employee Resources &amp; Links   </a:t>
            </a:r>
          </a:p>
          <a:p>
            <a:pPr lvl="1">
              <a:buBlip>
                <a:blip r:embed="rId3"/>
              </a:buBlip>
            </a:pPr>
            <a:r>
              <a:rPr lang="en-US" sz="3200" dirty="0">
                <a:latin typeface="Raleway" panose="020B0503030101060003" pitchFamily="34" charset="0"/>
              </a:rPr>
              <a:t>The Virtual Time Clock   </a:t>
            </a:r>
          </a:p>
          <a:p>
            <a:pPr lvl="1">
              <a:buBlip>
                <a:blip r:embed="rId3"/>
              </a:buBlip>
            </a:pPr>
            <a:r>
              <a:rPr lang="en-US" sz="3200" dirty="0" err="1">
                <a:latin typeface="Raleway" panose="020B0503030101060003" pitchFamily="34" charset="0"/>
              </a:rPr>
              <a:t>Managepoint</a:t>
            </a:r>
            <a:r>
              <a:rPr lang="en-US" sz="3200" dirty="0">
                <a:latin typeface="Raleway" panose="020B0503030101060003" pitchFamily="34" charset="0"/>
              </a:rPr>
              <a:t> – The Employee Portal  </a:t>
            </a:r>
          </a:p>
          <a:p>
            <a:pPr lvl="1">
              <a:buBlip>
                <a:blip r:embed="rId3"/>
              </a:buBlip>
            </a:pPr>
            <a:r>
              <a:rPr lang="en-US" sz="3200" dirty="0">
                <a:latin typeface="Raleway" panose="020B0503030101060003" pitchFamily="34" charset="0"/>
              </a:rPr>
              <a:t>Rent Manager</a:t>
            </a:r>
          </a:p>
          <a:p>
            <a:pPr lvl="1">
              <a:buBlip>
                <a:blip r:embed="rId3"/>
              </a:buBlip>
            </a:pPr>
            <a:r>
              <a:rPr lang="en-US" sz="3200" dirty="0">
                <a:latin typeface="Raleway" panose="020B0503030101060003" pitchFamily="34" charset="0"/>
              </a:rPr>
              <a:t>Training Modules   </a:t>
            </a:r>
          </a:p>
          <a:p>
            <a:pPr lvl="1">
              <a:buBlip>
                <a:blip r:embed="rId3"/>
              </a:buBlip>
            </a:pPr>
            <a:r>
              <a:rPr lang="en-US" sz="3200" dirty="0">
                <a:latin typeface="Raleway" panose="020B0503030101060003" pitchFamily="34" charset="0"/>
              </a:rPr>
              <a:t>Continued Education – RM University</a:t>
            </a:r>
          </a:p>
        </p:txBody>
      </p:sp>
      <p:pic>
        <p:nvPicPr>
          <p:cNvPr id="4" name="Picture 3" descr="We are QUE">
            <a:extLst>
              <a:ext uri="{FF2B5EF4-FFF2-40B4-BE49-F238E27FC236}">
                <a16:creationId xmlns:a16="http://schemas.microsoft.com/office/drawing/2014/main" id="{D8CE57A8-A38B-4B03-9B9A-D5D87AA4C31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354168" y="2489575"/>
            <a:ext cx="1744394" cy="2082019"/>
          </a:xfrm>
          <a:prstGeom prst="rect">
            <a:avLst/>
          </a:prstGeom>
          <a:noFill/>
          <a:ln>
            <a:noFill/>
          </a:ln>
        </p:spPr>
      </p:pic>
    </p:spTree>
    <p:extLst>
      <p:ext uri="{BB962C8B-B14F-4D97-AF65-F5344CB8AC3E}">
        <p14:creationId xmlns:p14="http://schemas.microsoft.com/office/powerpoint/2010/main" val="1420295353"/>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738AB2-7C1C-4D7D-8859-2AEA1B658CDA}"/>
              </a:ext>
            </a:extLst>
          </p:cNvPr>
          <p:cNvSpPr>
            <a:spLocks noGrp="1"/>
          </p:cNvSpPr>
          <p:nvPr>
            <p:ph type="title"/>
          </p:nvPr>
        </p:nvSpPr>
        <p:spPr>
          <a:xfrm>
            <a:off x="838200" y="585216"/>
            <a:ext cx="10515600" cy="1325563"/>
          </a:xfrm>
        </p:spPr>
        <p:txBody>
          <a:bodyPr>
            <a:normAutofit/>
          </a:bodyPr>
          <a:lstStyle/>
          <a:p>
            <a:r>
              <a:rPr lang="en-US" b="1" dirty="0">
                <a:solidFill>
                  <a:schemeClr val="bg1"/>
                </a:solidFill>
                <a:latin typeface="Raleway" panose="020B0503030101060003" pitchFamily="34" charset="0"/>
              </a:rPr>
              <a:t>Employee Resources &amp; Links   </a:t>
            </a:r>
          </a:p>
        </p:txBody>
      </p:sp>
      <p:pic>
        <p:nvPicPr>
          <p:cNvPr id="5" name="Picture 4" descr="A screenshot of a computer&#10;&#10;Description automatically generated with medium confidence">
            <a:extLst>
              <a:ext uri="{FF2B5EF4-FFF2-40B4-BE49-F238E27FC236}">
                <a16:creationId xmlns:a16="http://schemas.microsoft.com/office/drawing/2014/main" id="{2081AD80-6009-4E1F-8469-BFB07525C9D8}"/>
              </a:ext>
            </a:extLst>
          </p:cNvPr>
          <p:cNvPicPr/>
          <p:nvPr/>
        </p:nvPicPr>
        <p:blipFill rotWithShape="1">
          <a:blip r:embed="rId3"/>
          <a:srcRect r="8849" b="2"/>
          <a:stretch/>
        </p:blipFill>
        <p:spPr>
          <a:xfrm>
            <a:off x="841248" y="2516777"/>
            <a:ext cx="6236208" cy="3660185"/>
          </a:xfrm>
          <a:prstGeom prst="rect">
            <a:avLst/>
          </a:prstGeom>
          <a:ln>
            <a:solidFill>
              <a:srgbClr val="002060"/>
            </a:solidFill>
          </a:ln>
        </p:spPr>
      </p:pic>
      <p:sp>
        <p:nvSpPr>
          <p:cNvPr id="3" name="Content Placeholder 2">
            <a:extLst>
              <a:ext uri="{FF2B5EF4-FFF2-40B4-BE49-F238E27FC236}">
                <a16:creationId xmlns:a16="http://schemas.microsoft.com/office/drawing/2014/main" id="{722D560C-1DB4-41D0-B33C-EB7E00105302}"/>
              </a:ext>
            </a:extLst>
          </p:cNvPr>
          <p:cNvSpPr>
            <a:spLocks noGrp="1"/>
          </p:cNvSpPr>
          <p:nvPr>
            <p:ph idx="1"/>
          </p:nvPr>
        </p:nvSpPr>
        <p:spPr>
          <a:xfrm>
            <a:off x="7546848" y="2516777"/>
            <a:ext cx="4435602" cy="3660185"/>
          </a:xfrm>
        </p:spPr>
        <p:txBody>
          <a:bodyPr anchor="ctr">
            <a:normAutofit/>
          </a:bodyPr>
          <a:lstStyle/>
          <a:p>
            <a:pPr marL="0" indent="0">
              <a:buNone/>
            </a:pPr>
            <a:r>
              <a:rPr lang="en-US" sz="2200" dirty="0">
                <a:latin typeface="Raleway" panose="020B0503030101060003" pitchFamily="34" charset="0"/>
              </a:rPr>
              <a:t>Go to </a:t>
            </a:r>
            <a:r>
              <a:rPr lang="en-US" sz="2200" u="sng" dirty="0">
                <a:highlight>
                  <a:srgbClr val="FFFF00"/>
                </a:highlight>
                <a:latin typeface="Raleway" panose="020B0503030101060003" pitchFamily="34" charset="0"/>
                <a:hlinkClick r:id="rId4"/>
              </a:rPr>
              <a:t>www.denizenmanagement.com</a:t>
            </a:r>
            <a:endParaRPr lang="en-US" sz="2200" dirty="0">
              <a:highlight>
                <a:srgbClr val="FFFF00"/>
              </a:highlight>
              <a:latin typeface="Raleway" panose="020B0503030101060003" pitchFamily="34" charset="0"/>
            </a:endParaRPr>
          </a:p>
          <a:p>
            <a:pPr marL="0" indent="0">
              <a:buNone/>
            </a:pPr>
            <a:endParaRPr lang="en-US" sz="2200" dirty="0"/>
          </a:p>
          <a:p>
            <a:pPr marL="0" indent="0">
              <a:buNone/>
            </a:pPr>
            <a:endParaRPr lang="en-US" sz="2200" dirty="0"/>
          </a:p>
        </p:txBody>
      </p:sp>
    </p:spTree>
    <p:extLst>
      <p:ext uri="{BB962C8B-B14F-4D97-AF65-F5344CB8AC3E}">
        <p14:creationId xmlns:p14="http://schemas.microsoft.com/office/powerpoint/2010/main" val="1008392292"/>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mage result for holding clock">
            <a:extLst>
              <a:ext uri="{FF2B5EF4-FFF2-40B4-BE49-F238E27FC236}">
                <a16:creationId xmlns:a16="http://schemas.microsoft.com/office/drawing/2014/main" id="{36C3F1FA-E4B2-406A-B120-81E8BD3486D3}"/>
              </a:ext>
            </a:extLst>
          </p:cNvPr>
          <p:cNvPicPr/>
          <p:nvPr/>
        </p:nvPicPr>
        <p:blipFill rotWithShape="1">
          <a:blip r:embed="rId3">
            <a:extLst>
              <a:ext uri="{28A0092B-C50C-407E-A947-70E740481C1C}">
                <a14:useLocalDpi xmlns:a14="http://schemas.microsoft.com/office/drawing/2010/main" val="0"/>
              </a:ext>
            </a:extLst>
          </a:blip>
          <a:srcRect l="4097" r="2491" b="-1"/>
          <a:stretch/>
        </p:blipFill>
        <p:spPr bwMode="auto">
          <a:xfrm>
            <a:off x="1" y="10"/>
            <a:ext cx="9669642" cy="6857990"/>
          </a:xfrm>
          <a:prstGeom prst="rect">
            <a:avLst/>
          </a:prstGeom>
          <a:noFill/>
          <a:extLst>
            <a:ext uri="{53640926-AAD7-44D8-BBD7-CCE9431645EC}">
              <a14:shadowObscured xmlns:a14="http://schemas.microsoft.com/office/drawing/2010/main"/>
            </a:ext>
          </a:extLst>
        </p:spPr>
      </p:pic>
      <p:sp>
        <p:nvSpPr>
          <p:cNvPr id="22" name="Rectangle 2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90CF977-12DA-410A-970B-11CAE569B48F}"/>
              </a:ext>
            </a:extLst>
          </p:cNvPr>
          <p:cNvSpPr>
            <a:spLocks noGrp="1"/>
          </p:cNvSpPr>
          <p:nvPr>
            <p:ph type="title"/>
          </p:nvPr>
        </p:nvSpPr>
        <p:spPr>
          <a:xfrm>
            <a:off x="6819900" y="365125"/>
            <a:ext cx="4533899" cy="1899912"/>
          </a:xfrm>
        </p:spPr>
        <p:txBody>
          <a:bodyPr vert="horz" lIns="91440" tIns="45720" rIns="91440" bIns="45720" rtlCol="0" anchor="ctr">
            <a:normAutofit/>
          </a:bodyPr>
          <a:lstStyle/>
          <a:p>
            <a:pPr algn="ctr"/>
            <a:r>
              <a:rPr lang="en-US" sz="4000" b="1" dirty="0">
                <a:latin typeface="Raleway" panose="020B0503030101060003" pitchFamily="34" charset="0"/>
              </a:rPr>
              <a:t>The Virtual Time Clock</a:t>
            </a:r>
            <a:br>
              <a:rPr lang="en-US" sz="4000" b="1" dirty="0">
                <a:latin typeface="Raleway" panose="020B0503030101060003" pitchFamily="34" charset="0"/>
              </a:rPr>
            </a:br>
            <a:r>
              <a:rPr lang="en-US" sz="4000" b="1" dirty="0">
                <a:latin typeface="Raleway" panose="020B0503030101060003" pitchFamily="34" charset="0"/>
              </a:rPr>
              <a:t>  Nova Time</a:t>
            </a:r>
            <a:endParaRPr lang="en-US" sz="4000" dirty="0">
              <a:latin typeface="Raleway" panose="020B0503030101060003" pitchFamily="34" charset="0"/>
            </a:endParaRPr>
          </a:p>
        </p:txBody>
      </p:sp>
      <p:sp>
        <p:nvSpPr>
          <p:cNvPr id="9" name="Content Placeholder 8">
            <a:extLst>
              <a:ext uri="{FF2B5EF4-FFF2-40B4-BE49-F238E27FC236}">
                <a16:creationId xmlns:a16="http://schemas.microsoft.com/office/drawing/2014/main" id="{ED96391D-5A8C-4AFA-850B-5A4F21B9BB3B}"/>
              </a:ext>
            </a:extLst>
          </p:cNvPr>
          <p:cNvSpPr>
            <a:spLocks noGrp="1"/>
          </p:cNvSpPr>
          <p:nvPr>
            <p:ph sz="half" idx="1"/>
          </p:nvPr>
        </p:nvSpPr>
        <p:spPr>
          <a:xfrm>
            <a:off x="7536234" y="2630152"/>
            <a:ext cx="4269865" cy="2852174"/>
          </a:xfrm>
        </p:spPr>
        <p:txBody>
          <a:bodyPr vert="horz" lIns="91440" tIns="45720" rIns="91440" bIns="45720" rtlCol="0">
            <a:normAutofit fontScale="92500" lnSpcReduction="10000"/>
          </a:bodyPr>
          <a:lstStyle/>
          <a:p>
            <a:pPr lvl="0"/>
            <a:r>
              <a:rPr lang="en-US" sz="2000" dirty="0">
                <a:latin typeface="Raleway" panose="020B0503030101060003" pitchFamily="34" charset="0"/>
              </a:rPr>
              <a:t>Clock in and out of work</a:t>
            </a:r>
          </a:p>
          <a:p>
            <a:pPr lvl="0"/>
            <a:r>
              <a:rPr lang="en-US" sz="2000" dirty="0">
                <a:latin typeface="Raleway" panose="020B0503030101060003" pitchFamily="34" charset="0"/>
              </a:rPr>
              <a:t>Keep track of hours worked</a:t>
            </a:r>
          </a:p>
          <a:p>
            <a:pPr lvl="0"/>
            <a:r>
              <a:rPr lang="en-US" sz="2000" dirty="0">
                <a:latin typeface="Raleway" panose="020B0503030101060003" pitchFamily="34" charset="0"/>
              </a:rPr>
              <a:t>View available and request PTO </a:t>
            </a:r>
          </a:p>
          <a:p>
            <a:pPr lvl="0"/>
            <a:r>
              <a:rPr lang="en-US" sz="2000" dirty="0">
                <a:latin typeface="Raleway" panose="020B0503030101060003" pitchFamily="34" charset="0"/>
              </a:rPr>
              <a:t>See your work schedules history, including previous days missed and late punches</a:t>
            </a:r>
          </a:p>
          <a:p>
            <a:pPr lvl="0"/>
            <a:r>
              <a:rPr lang="en-US" sz="1800" dirty="0">
                <a:effectLst/>
                <a:latin typeface="Raleway" panose="020B0503030101060003" pitchFamily="34" charset="0"/>
                <a:ea typeface="Times New Roman" panose="02020603050405020304" pitchFamily="18" charset="0"/>
                <a:cs typeface="Times New Roman" panose="02020603050405020304" pitchFamily="18" charset="0"/>
              </a:rPr>
              <a:t>Your Employee Number is sent to your Denizen Email</a:t>
            </a:r>
          </a:p>
          <a:p>
            <a:r>
              <a:rPr lang="en-US" sz="2000" dirty="0">
                <a:latin typeface="Raleway" panose="020B0503030101060003" pitchFamily="34" charset="0"/>
              </a:rPr>
              <a:t>And much more!</a:t>
            </a:r>
          </a:p>
          <a:p>
            <a:pPr lvl="0"/>
            <a:endParaRPr lang="en-US" sz="2000" dirty="0">
              <a:latin typeface="Raleway" panose="020B0503030101060003" pitchFamily="34" charset="0"/>
            </a:endParaRPr>
          </a:p>
        </p:txBody>
      </p:sp>
    </p:spTree>
    <p:extLst>
      <p:ext uri="{BB962C8B-B14F-4D97-AF65-F5344CB8AC3E}">
        <p14:creationId xmlns:p14="http://schemas.microsoft.com/office/powerpoint/2010/main" val="310514386"/>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C42821-7334-41C7-8184-90DA05F15387}"/>
              </a:ext>
            </a:extLst>
          </p:cNvPr>
          <p:cNvSpPr>
            <a:spLocks noGrp="1"/>
          </p:cNvSpPr>
          <p:nvPr>
            <p:ph type="title"/>
          </p:nvPr>
        </p:nvSpPr>
        <p:spPr>
          <a:xfrm>
            <a:off x="4596234" y="232977"/>
            <a:ext cx="6798541" cy="1675623"/>
          </a:xfrm>
        </p:spPr>
        <p:txBody>
          <a:bodyPr vert="horz" lIns="91440" tIns="45720" rIns="91440" bIns="45720" rtlCol="0" anchor="b">
            <a:normAutofit/>
          </a:bodyPr>
          <a:lstStyle/>
          <a:p>
            <a:pPr algn="ctr"/>
            <a:r>
              <a:rPr lang="en-US" sz="4000" b="1" dirty="0" err="1">
                <a:latin typeface="Raleway" panose="020B0503030101060003" pitchFamily="34" charset="0"/>
              </a:rPr>
              <a:t>Managepoint</a:t>
            </a:r>
            <a:r>
              <a:rPr lang="en-US" sz="4000" b="1" dirty="0">
                <a:latin typeface="Raleway" panose="020B0503030101060003" pitchFamily="34" charset="0"/>
              </a:rPr>
              <a:t> </a:t>
            </a:r>
            <a:br>
              <a:rPr lang="en-US" sz="4000" b="1" dirty="0">
                <a:latin typeface="Raleway" panose="020B0503030101060003" pitchFamily="34" charset="0"/>
              </a:rPr>
            </a:br>
            <a:r>
              <a:rPr lang="en-US" sz="4000" b="1" dirty="0">
                <a:latin typeface="Raleway" panose="020B0503030101060003" pitchFamily="34" charset="0"/>
              </a:rPr>
              <a:t>The Employee Portal  </a:t>
            </a:r>
          </a:p>
        </p:txBody>
      </p:sp>
      <p:pic>
        <p:nvPicPr>
          <p:cNvPr id="13" name="Picture 12">
            <a:extLst>
              <a:ext uri="{FF2B5EF4-FFF2-40B4-BE49-F238E27FC236}">
                <a16:creationId xmlns:a16="http://schemas.microsoft.com/office/drawing/2014/main" id="{D862E153-E59E-4292-B6CF-40986CDBE1D5}"/>
              </a:ext>
            </a:extLst>
          </p:cNvPr>
          <p:cNvPicPr>
            <a:picLocks noChangeAspect="1"/>
          </p:cNvPicPr>
          <p:nvPr/>
        </p:nvPicPr>
        <p:blipFill rotWithShape="1">
          <a:blip r:embed="rId3"/>
          <a:srcRect l="42275" r="29730" b="-1"/>
          <a:stretch/>
        </p:blipFill>
        <p:spPr>
          <a:xfrm>
            <a:off x="1" y="10"/>
            <a:ext cx="4196496" cy="6857990"/>
          </a:xfrm>
          <a:prstGeom prst="rect">
            <a:avLst/>
          </a:prstGeom>
          <a:effectLst/>
        </p:spPr>
      </p:pic>
      <p:graphicFrame>
        <p:nvGraphicFramePr>
          <p:cNvPr id="6" name="Content Placeholder 3">
            <a:extLst>
              <a:ext uri="{FF2B5EF4-FFF2-40B4-BE49-F238E27FC236}">
                <a16:creationId xmlns:a16="http://schemas.microsoft.com/office/drawing/2014/main" id="{CB009B61-F995-42E7-937D-CFFF97AD534A}"/>
              </a:ext>
            </a:extLst>
          </p:cNvPr>
          <p:cNvGraphicFramePr>
            <a:graphicFrameLocks noGrp="1"/>
          </p:cNvGraphicFramePr>
          <p:nvPr>
            <p:ph sz="half" idx="1"/>
            <p:extLst>
              <p:ext uri="{D42A27DB-BD31-4B8C-83A1-F6EECF244321}">
                <p14:modId xmlns:p14="http://schemas.microsoft.com/office/powerpoint/2010/main" val="506923758"/>
              </p:ext>
            </p:extLst>
          </p:nvPr>
        </p:nvGraphicFramePr>
        <p:xfrm>
          <a:off x="4596234" y="1990730"/>
          <a:ext cx="6798539" cy="37052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E24EDFF9-BFBF-453C-BDE9-0FE825013FCF}"/>
              </a:ext>
            </a:extLst>
          </p:cNvPr>
          <p:cNvSpPr txBox="1"/>
          <p:nvPr/>
        </p:nvSpPr>
        <p:spPr>
          <a:xfrm>
            <a:off x="6238876" y="6348024"/>
            <a:ext cx="3676649" cy="276999"/>
          </a:xfrm>
          <a:prstGeom prst="rect">
            <a:avLst/>
          </a:prstGeom>
          <a:noFill/>
        </p:spPr>
        <p:txBody>
          <a:bodyPr wrap="square" rtlCol="0">
            <a:spAutoFit/>
          </a:bodyPr>
          <a:lstStyle/>
          <a:p>
            <a:r>
              <a:rPr lang="en-US" sz="1200" dirty="0">
                <a:latin typeface="Raleway" panose="020B0503030101060003" pitchFamily="34" charset="0"/>
              </a:rPr>
              <a:t>Look for login information on your Denizen email</a:t>
            </a:r>
          </a:p>
        </p:txBody>
      </p:sp>
    </p:spTree>
    <p:extLst>
      <p:ext uri="{BB962C8B-B14F-4D97-AF65-F5344CB8AC3E}">
        <p14:creationId xmlns:p14="http://schemas.microsoft.com/office/powerpoint/2010/main" val="3764097656"/>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9A9D20-0DE1-422B-BDE0-1BC0B34487A5}"/>
              </a:ext>
            </a:extLst>
          </p:cNvPr>
          <p:cNvSpPr>
            <a:spLocks noGrp="1"/>
          </p:cNvSpPr>
          <p:nvPr>
            <p:ph sz="half" idx="1"/>
          </p:nvPr>
        </p:nvSpPr>
        <p:spPr>
          <a:xfrm>
            <a:off x="838200" y="530225"/>
            <a:ext cx="10515600" cy="822325"/>
          </a:xfrm>
        </p:spPr>
        <p:txBody>
          <a:bodyPr>
            <a:normAutofit/>
          </a:bodyPr>
          <a:lstStyle/>
          <a:p>
            <a:pPr marL="0" indent="0" algn="ctr">
              <a:buNone/>
            </a:pPr>
            <a:r>
              <a:rPr lang="en-US" sz="4400" b="1" dirty="0">
                <a:latin typeface="Raleway" panose="020B0503030101060003" pitchFamily="34" charset="0"/>
              </a:rPr>
              <a:t>Rent Manager</a:t>
            </a:r>
          </a:p>
        </p:txBody>
      </p:sp>
      <p:pic>
        <p:nvPicPr>
          <p:cNvPr id="5" name="Picture 4">
            <a:extLst>
              <a:ext uri="{FF2B5EF4-FFF2-40B4-BE49-F238E27FC236}">
                <a16:creationId xmlns:a16="http://schemas.microsoft.com/office/drawing/2014/main" id="{E566F377-18BB-40A7-9AF8-F309283C5CEA}"/>
              </a:ext>
            </a:extLst>
          </p:cNvPr>
          <p:cNvPicPr>
            <a:picLocks noChangeAspect="1"/>
          </p:cNvPicPr>
          <p:nvPr/>
        </p:nvPicPr>
        <p:blipFill>
          <a:blip r:embed="rId3"/>
          <a:stretch>
            <a:fillRect/>
          </a:stretch>
        </p:blipFill>
        <p:spPr>
          <a:xfrm>
            <a:off x="748393" y="1352550"/>
            <a:ext cx="4033391" cy="5254833"/>
          </a:xfrm>
          <a:prstGeom prst="rect">
            <a:avLst/>
          </a:prstGeom>
          <a:ln>
            <a:solidFill>
              <a:schemeClr val="accent1"/>
            </a:solidFill>
          </a:ln>
          <a:scene3d>
            <a:camera prst="orthographicFront"/>
            <a:lightRig rig="threePt" dir="t"/>
          </a:scene3d>
          <a:sp3d>
            <a:bevelT w="165100" prst="coolSlant"/>
          </a:sp3d>
        </p:spPr>
      </p:pic>
      <p:sp>
        <p:nvSpPr>
          <p:cNvPr id="4" name="TextBox 3">
            <a:extLst>
              <a:ext uri="{FF2B5EF4-FFF2-40B4-BE49-F238E27FC236}">
                <a16:creationId xmlns:a16="http://schemas.microsoft.com/office/drawing/2014/main" id="{0A1AEA7E-4DDF-4F28-BB47-5ACDB7A5A3F3}"/>
              </a:ext>
            </a:extLst>
          </p:cNvPr>
          <p:cNvSpPr txBox="1"/>
          <p:nvPr/>
        </p:nvSpPr>
        <p:spPr>
          <a:xfrm>
            <a:off x="5411107" y="2154555"/>
            <a:ext cx="6032500" cy="3108543"/>
          </a:xfrm>
          <a:prstGeom prst="rect">
            <a:avLst/>
          </a:prstGeom>
          <a:noFill/>
          <a:ln w="28575">
            <a:solidFill>
              <a:schemeClr val="tx1"/>
            </a:solidFill>
          </a:ln>
        </p:spPr>
        <p:txBody>
          <a:bodyPr wrap="square" rtlCol="0">
            <a:spAutoFit/>
          </a:bodyPr>
          <a:lstStyle/>
          <a:p>
            <a:pPr algn="ctr"/>
            <a:r>
              <a:rPr lang="en-US" sz="2800" dirty="0">
                <a:latin typeface="Raleway" panose="020B0503030101060003" pitchFamily="34" charset="0"/>
              </a:rPr>
              <a:t>Our Property Management Software for rent collection, accounts receivable, reporting and much more.</a:t>
            </a:r>
          </a:p>
          <a:p>
            <a:pPr algn="ctr"/>
            <a:r>
              <a:rPr lang="en-US" sz="2800" dirty="0">
                <a:latin typeface="Raleway" panose="020B0503030101060003" pitchFamily="34" charset="0"/>
              </a:rPr>
              <a:t> If applicable, log on information is accessed from Denizen Management email</a:t>
            </a:r>
          </a:p>
        </p:txBody>
      </p:sp>
    </p:spTree>
    <p:extLst>
      <p:ext uri="{BB962C8B-B14F-4D97-AF65-F5344CB8AC3E}">
        <p14:creationId xmlns:p14="http://schemas.microsoft.com/office/powerpoint/2010/main" val="3236905239"/>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5278130-DFE0-457B-8698-88DF69019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ectangle 12">
            <a:extLst>
              <a:ext uri="{FF2B5EF4-FFF2-40B4-BE49-F238E27FC236}">
                <a16:creationId xmlns:a16="http://schemas.microsoft.com/office/drawing/2014/main" id="{2F99531B-1681-4D6E-BECB-18325B33A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Rectangle 14">
            <a:extLst>
              <a:ext uri="{FF2B5EF4-FFF2-40B4-BE49-F238E27FC236}">
                <a16:creationId xmlns:a16="http://schemas.microsoft.com/office/drawing/2014/main" id="{BEE39D25-F6C3-49C6-9DCC-F22D92A9B2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699899"/>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3088D4-2781-4C0B-B4A7-FAD595E0CCF7}"/>
              </a:ext>
            </a:extLst>
          </p:cNvPr>
          <p:cNvSpPr>
            <a:spLocks noGrp="1"/>
          </p:cNvSpPr>
          <p:nvPr>
            <p:ph type="title"/>
          </p:nvPr>
        </p:nvSpPr>
        <p:spPr>
          <a:xfrm>
            <a:off x="422900" y="540167"/>
            <a:ext cx="4163313" cy="2135867"/>
          </a:xfrm>
        </p:spPr>
        <p:txBody>
          <a:bodyPr vert="horz" lIns="91440" tIns="45720" rIns="91440" bIns="45720" rtlCol="0" anchor="b">
            <a:normAutofit/>
          </a:bodyPr>
          <a:lstStyle/>
          <a:p>
            <a:r>
              <a:rPr lang="en-US" sz="4800" b="1" dirty="0">
                <a:latin typeface="Raleway" panose="020B0503030101060003" pitchFamily="34" charset="0"/>
              </a:rPr>
              <a:t>Training Modules   </a:t>
            </a:r>
          </a:p>
        </p:txBody>
      </p:sp>
      <p:sp>
        <p:nvSpPr>
          <p:cNvPr id="3" name="TextBox 2">
            <a:extLst>
              <a:ext uri="{FF2B5EF4-FFF2-40B4-BE49-F238E27FC236}">
                <a16:creationId xmlns:a16="http://schemas.microsoft.com/office/drawing/2014/main" id="{2DA44C4A-CE1B-453B-8DEE-48BF9080E6D4}"/>
              </a:ext>
            </a:extLst>
          </p:cNvPr>
          <p:cNvSpPr txBox="1"/>
          <p:nvPr/>
        </p:nvSpPr>
        <p:spPr>
          <a:xfrm>
            <a:off x="422900" y="2880453"/>
            <a:ext cx="4163313" cy="2419680"/>
          </a:xfrm>
          <a:prstGeom prst="rect">
            <a:avLst/>
          </a:prstGeom>
        </p:spPr>
        <p:txBody>
          <a:bodyPr vert="horz" lIns="91440" tIns="45720" rIns="91440" bIns="45720" rtlCol="0" anchor="t">
            <a:normAutofit/>
          </a:bodyPr>
          <a:lstStyle/>
          <a:p>
            <a:pPr defTabSz="914400">
              <a:lnSpc>
                <a:spcPct val="90000"/>
              </a:lnSpc>
              <a:spcAft>
                <a:spcPts val="600"/>
              </a:spcAft>
            </a:pPr>
            <a:r>
              <a:rPr lang="en-US" sz="2400" dirty="0">
                <a:solidFill>
                  <a:schemeClr val="accent1"/>
                </a:solidFill>
                <a:latin typeface="Raleway" panose="020B0503030101060003" pitchFamily="34" charset="0"/>
              </a:rPr>
              <a:t>Informs New Hire of the training modules that they will be expected to attend.  The scheduling of these Mandatory Modules with be done through QUE Training &amp; Development.</a:t>
            </a:r>
          </a:p>
        </p:txBody>
      </p:sp>
      <p:cxnSp>
        <p:nvCxnSpPr>
          <p:cNvPr id="17" name="Straight Connector 16">
            <a:extLst>
              <a:ext uri="{FF2B5EF4-FFF2-40B4-BE49-F238E27FC236}">
                <a16:creationId xmlns:a16="http://schemas.microsoft.com/office/drawing/2014/main" id="{F085D7B9-E066-4923-8CB7-294BF306296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1B6A2B32-FA4E-4012-AA9A-4722860D1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8523459" y="699898"/>
            <a:ext cx="2842483" cy="1010805"/>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
        <p:nvSpPr>
          <p:cNvPr id="21" name="Rectangle 20">
            <a:extLst>
              <a:ext uri="{FF2B5EF4-FFF2-40B4-BE49-F238E27FC236}">
                <a16:creationId xmlns:a16="http://schemas.microsoft.com/office/drawing/2014/main" id="{965B5ED8-112D-4362-947F-A3C0636F4C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550557" y="5125911"/>
            <a:ext cx="2842481" cy="1031633"/>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pic>
        <p:nvPicPr>
          <p:cNvPr id="5" name="Picture 4">
            <a:extLst>
              <a:ext uri="{FF2B5EF4-FFF2-40B4-BE49-F238E27FC236}">
                <a16:creationId xmlns:a16="http://schemas.microsoft.com/office/drawing/2014/main" id="{30A5AAE1-4DB2-43B8-82E8-BABF3DFED18C}"/>
              </a:ext>
            </a:extLst>
          </p:cNvPr>
          <p:cNvPicPr>
            <a:picLocks noChangeAspect="1"/>
          </p:cNvPicPr>
          <p:nvPr/>
        </p:nvPicPr>
        <p:blipFill>
          <a:blip r:embed="rId3"/>
          <a:stretch>
            <a:fillRect/>
          </a:stretch>
        </p:blipFill>
        <p:spPr>
          <a:xfrm>
            <a:off x="5554811" y="2049640"/>
            <a:ext cx="2842482" cy="3703560"/>
          </a:xfrm>
          <a:prstGeom prst="rect">
            <a:avLst/>
          </a:prstGeom>
          <a:scene3d>
            <a:camera prst="orthographicFront"/>
            <a:lightRig rig="threePt" dir="t"/>
          </a:scene3d>
          <a:sp3d>
            <a:bevelT w="165100" prst="coolSlant"/>
          </a:sp3d>
        </p:spPr>
      </p:pic>
      <p:pic>
        <p:nvPicPr>
          <p:cNvPr id="6" name="Picture 5">
            <a:extLst>
              <a:ext uri="{FF2B5EF4-FFF2-40B4-BE49-F238E27FC236}">
                <a16:creationId xmlns:a16="http://schemas.microsoft.com/office/drawing/2014/main" id="{E319CC3A-3AD4-402D-9EEA-EB541E5AD11F}"/>
              </a:ext>
            </a:extLst>
          </p:cNvPr>
          <p:cNvPicPr>
            <a:picLocks noChangeAspect="1"/>
          </p:cNvPicPr>
          <p:nvPr/>
        </p:nvPicPr>
        <p:blipFill>
          <a:blip r:embed="rId4"/>
          <a:stretch>
            <a:fillRect/>
          </a:stretch>
        </p:blipFill>
        <p:spPr>
          <a:xfrm>
            <a:off x="8527760" y="1104241"/>
            <a:ext cx="2842483" cy="3703561"/>
          </a:xfrm>
          <a:prstGeom prst="rect">
            <a:avLst/>
          </a:prstGeom>
          <a:scene3d>
            <a:camera prst="orthographicFront"/>
            <a:lightRig rig="threePt" dir="t"/>
          </a:scene3d>
          <a:sp3d>
            <a:bevelT w="165100" prst="coolSlant"/>
          </a:sp3d>
        </p:spPr>
      </p:pic>
      <p:cxnSp>
        <p:nvCxnSpPr>
          <p:cNvPr id="23" name="Straight Connector 22">
            <a:extLst>
              <a:ext uri="{FF2B5EF4-FFF2-40B4-BE49-F238E27FC236}">
                <a16:creationId xmlns:a16="http://schemas.microsoft.com/office/drawing/2014/main" id="{0F90855A-CFDE-4C18-8007-CC1D26F553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51930"/>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3087386"/>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5FE9728-1463-42A8-96D9-476943E21B6F}"/>
              </a:ext>
            </a:extLst>
          </p:cNvPr>
          <p:cNvPicPr/>
          <p:nvPr/>
        </p:nvPicPr>
        <p:blipFill rotWithShape="1">
          <a:blip r:embed="rId3">
            <a:extLst>
              <a:ext uri="{28A0092B-C50C-407E-A947-70E740481C1C}">
                <a14:useLocalDpi xmlns:a14="http://schemas.microsoft.com/office/drawing/2010/main" val="0"/>
              </a:ext>
            </a:extLst>
          </a:blip>
          <a:srcRect r="-1" b="7992"/>
          <a:stretch/>
        </p:blipFill>
        <p:spPr bwMode="auto">
          <a:xfrm>
            <a:off x="320040" y="320040"/>
            <a:ext cx="11548872" cy="4303462"/>
          </a:xfrm>
          <a:prstGeom prst="rect">
            <a:avLst/>
          </a:prstGeom>
          <a:extLst>
            <a:ext uri="{53640926-AAD7-44D8-BBD7-CCE9431645EC}">
              <a14:shadowObscured xmlns:a14="http://schemas.microsoft.com/office/drawing/2010/main"/>
            </a:ext>
          </a:extLst>
        </p:spPr>
      </p:pic>
      <p:sp>
        <p:nvSpPr>
          <p:cNvPr id="17" name="Rectangle 16">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F4F26F-157A-420C-8864-74D46C2F2499}"/>
              </a:ext>
            </a:extLst>
          </p:cNvPr>
          <p:cNvSpPr>
            <a:spLocks noGrp="1"/>
          </p:cNvSpPr>
          <p:nvPr>
            <p:ph type="title"/>
          </p:nvPr>
        </p:nvSpPr>
        <p:spPr>
          <a:xfrm>
            <a:off x="841248" y="5009083"/>
            <a:ext cx="2889504" cy="1345997"/>
          </a:xfrm>
        </p:spPr>
        <p:txBody>
          <a:bodyPr vert="horz" lIns="91440" tIns="45720" rIns="91440" bIns="45720" rtlCol="0" anchor="ctr">
            <a:normAutofit/>
          </a:bodyPr>
          <a:lstStyle/>
          <a:p>
            <a:pPr algn="ctr"/>
            <a:r>
              <a:rPr lang="en-US" sz="2600" dirty="0">
                <a:solidFill>
                  <a:schemeClr val="bg1"/>
                </a:solidFill>
                <a:latin typeface="Raleway" panose="020B0503030101060003" pitchFamily="34" charset="0"/>
              </a:rPr>
              <a:t>Continued Education  </a:t>
            </a:r>
          </a:p>
        </p:txBody>
      </p:sp>
      <p:cxnSp>
        <p:nvCxnSpPr>
          <p:cNvPr id="19" name="Straight Connector 18">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6BB8CE8-E409-4085-95EA-E5E94C49CDE9}"/>
              </a:ext>
            </a:extLst>
          </p:cNvPr>
          <p:cNvSpPr>
            <a:spLocks noGrp="1"/>
          </p:cNvSpPr>
          <p:nvPr>
            <p:ph sz="half" idx="1"/>
          </p:nvPr>
        </p:nvSpPr>
        <p:spPr>
          <a:xfrm>
            <a:off x="4379976" y="5009083"/>
            <a:ext cx="6976872" cy="1345997"/>
          </a:xfrm>
        </p:spPr>
        <p:txBody>
          <a:bodyPr vert="horz" lIns="91440" tIns="45720" rIns="91440" bIns="45720" rtlCol="0" anchor="ctr">
            <a:normAutofit/>
          </a:bodyPr>
          <a:lstStyle/>
          <a:p>
            <a:pPr marL="0" indent="0">
              <a:buNone/>
            </a:pPr>
            <a:r>
              <a:rPr lang="en-US" sz="1700" dirty="0">
                <a:solidFill>
                  <a:schemeClr val="bg1"/>
                </a:solidFill>
                <a:latin typeface="Raleway" panose="020B0503030101060003" pitchFamily="34" charset="0"/>
              </a:rPr>
              <a:t>Rent Manager University is the center for continuing education and is brought to you through Rent Manager University.  </a:t>
            </a:r>
          </a:p>
        </p:txBody>
      </p:sp>
    </p:spTree>
    <p:extLst>
      <p:ext uri="{BB962C8B-B14F-4D97-AF65-F5344CB8AC3E}">
        <p14:creationId xmlns:p14="http://schemas.microsoft.com/office/powerpoint/2010/main" val="1564194452"/>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73D277-F2F3-4735-B8AD-728D24099B31}"/>
              </a:ext>
            </a:extLst>
          </p:cNvPr>
          <p:cNvSpPr>
            <a:spLocks noGrp="1"/>
          </p:cNvSpPr>
          <p:nvPr>
            <p:ph type="title"/>
          </p:nvPr>
        </p:nvSpPr>
        <p:spPr>
          <a:xfrm>
            <a:off x="475488" y="4777739"/>
            <a:ext cx="3583582" cy="1412119"/>
          </a:xfrm>
        </p:spPr>
        <p:txBody>
          <a:bodyPr vert="horz" lIns="91440" tIns="45720" rIns="91440" bIns="45720" rtlCol="0" anchor="ctr">
            <a:normAutofit/>
          </a:bodyPr>
          <a:lstStyle/>
          <a:p>
            <a:r>
              <a:rPr lang="en-US" sz="3200" b="1" dirty="0">
                <a:latin typeface="Raleway" panose="020B0503030101060003" pitchFamily="34" charset="0"/>
              </a:rPr>
              <a:t>Dress, Grooming &amp; Hygiene Policy  </a:t>
            </a:r>
          </a:p>
        </p:txBody>
      </p:sp>
      <p:pic>
        <p:nvPicPr>
          <p:cNvPr id="10" name="Picture 9" descr="Image result for alfalfa little rascals">
            <a:extLst>
              <a:ext uri="{FF2B5EF4-FFF2-40B4-BE49-F238E27FC236}">
                <a16:creationId xmlns:a16="http://schemas.microsoft.com/office/drawing/2014/main" id="{D443F910-3524-486E-9D0F-909DEB2E2408}"/>
              </a:ext>
            </a:extLst>
          </p:cNvPr>
          <p:cNvPicPr/>
          <p:nvPr/>
        </p:nvPicPr>
        <p:blipFill rotWithShape="1">
          <a:blip r:embed="rId3">
            <a:extLst>
              <a:ext uri="{28A0092B-C50C-407E-A947-70E740481C1C}">
                <a14:useLocalDpi xmlns:a14="http://schemas.microsoft.com/office/drawing/2010/main" val="0"/>
              </a:ext>
            </a:extLst>
          </a:blip>
          <a:srcRect t="8018" b="33333"/>
          <a:stretch/>
        </p:blipFill>
        <p:spPr bwMode="auto">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a:noFill/>
          <a:extLst>
            <a:ext uri="{53640926-AAD7-44D8-BBD7-CCE9431645EC}">
              <a14:shadowObscured xmlns:a14="http://schemas.microsoft.com/office/drawing/2010/main"/>
            </a:ext>
          </a:extLst>
        </p:spPr>
      </p:pic>
      <p:sp>
        <p:nvSpPr>
          <p:cNvPr id="58"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01E3861-F571-477C-B6B3-928EB1B44CF7}"/>
              </a:ext>
            </a:extLst>
          </p:cNvPr>
          <p:cNvSpPr>
            <a:spLocks noGrp="1"/>
          </p:cNvSpPr>
          <p:nvPr>
            <p:ph sz="half" idx="1"/>
          </p:nvPr>
        </p:nvSpPr>
        <p:spPr>
          <a:xfrm>
            <a:off x="4654294" y="4777739"/>
            <a:ext cx="6897626" cy="1399223"/>
          </a:xfrm>
        </p:spPr>
        <p:txBody>
          <a:bodyPr vert="horz" lIns="91440" tIns="45720" rIns="91440" bIns="45720" rtlCol="0" anchor="ctr">
            <a:normAutofit/>
          </a:bodyPr>
          <a:lstStyle/>
          <a:p>
            <a:pPr marL="0"/>
            <a:endParaRPr lang="en-US" sz="1700" dirty="0"/>
          </a:p>
          <a:p>
            <a:pPr marL="0" indent="0">
              <a:buNone/>
            </a:pPr>
            <a:r>
              <a:rPr lang="en-US" sz="1700" dirty="0">
                <a:latin typeface="Raleway" panose="020B0503030101060003" pitchFamily="34" charset="0"/>
              </a:rPr>
              <a:t>During business operations or when representing Denizen Management, Employees are expected to present a clean, neat, and tasteful appearance according to the Dress, Grooming &amp; Hygiene Policy</a:t>
            </a:r>
            <a:r>
              <a:rPr lang="en-US" sz="1700" dirty="0"/>
              <a:t>.  </a:t>
            </a:r>
          </a:p>
          <a:p>
            <a:pPr marL="0"/>
            <a:endParaRPr lang="en-US" sz="1700" dirty="0"/>
          </a:p>
        </p:txBody>
      </p:sp>
    </p:spTree>
    <p:extLst>
      <p:ext uri="{BB962C8B-B14F-4D97-AF65-F5344CB8AC3E}">
        <p14:creationId xmlns:p14="http://schemas.microsoft.com/office/powerpoint/2010/main" val="252457124"/>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C0B27-67D3-402B-87C2-5FEEB47318C0}"/>
              </a:ext>
            </a:extLst>
          </p:cNvPr>
          <p:cNvSpPr>
            <a:spLocks noGrp="1"/>
          </p:cNvSpPr>
          <p:nvPr>
            <p:ph type="title"/>
          </p:nvPr>
        </p:nvSpPr>
        <p:spPr/>
        <p:txBody>
          <a:bodyPr/>
          <a:lstStyle/>
          <a:p>
            <a:pPr algn="ctr"/>
            <a:r>
              <a:rPr lang="en-US" b="1" dirty="0">
                <a:latin typeface="Raleway" panose="020B0503030101060003" pitchFamily="34" charset="0"/>
              </a:rPr>
              <a:t>Business Casual</a:t>
            </a:r>
          </a:p>
        </p:txBody>
      </p:sp>
      <p:sp>
        <p:nvSpPr>
          <p:cNvPr id="5" name="Text Placeholder 4">
            <a:extLst>
              <a:ext uri="{FF2B5EF4-FFF2-40B4-BE49-F238E27FC236}">
                <a16:creationId xmlns:a16="http://schemas.microsoft.com/office/drawing/2014/main" id="{96722EF0-74E1-4DF9-AC18-A92C92222C36}"/>
              </a:ext>
            </a:extLst>
          </p:cNvPr>
          <p:cNvSpPr>
            <a:spLocks noGrp="1"/>
          </p:cNvSpPr>
          <p:nvPr>
            <p:ph type="body" idx="1"/>
          </p:nvPr>
        </p:nvSpPr>
        <p:spPr>
          <a:xfrm>
            <a:off x="839788" y="1530669"/>
            <a:ext cx="2951162" cy="823912"/>
          </a:xfrm>
        </p:spPr>
        <p:txBody>
          <a:bodyPr>
            <a:normAutofit lnSpcReduction="10000"/>
          </a:bodyPr>
          <a:lstStyle/>
          <a:p>
            <a:r>
              <a:rPr lang="en-US" sz="3200" dirty="0"/>
              <a:t>     </a:t>
            </a:r>
            <a:r>
              <a:rPr lang="en-US" sz="3200" dirty="0">
                <a:latin typeface="Raleway" panose="020B0503030101060003" pitchFamily="34" charset="0"/>
              </a:rPr>
              <a:t>Permitted</a:t>
            </a:r>
            <a:r>
              <a:rPr lang="en-US" dirty="0">
                <a:latin typeface="Raleway" panose="020B0503030101060003" pitchFamily="34" charset="0"/>
              </a:rPr>
              <a:t>	</a:t>
            </a:r>
            <a:r>
              <a:rPr lang="en-US" dirty="0"/>
              <a:t>	</a:t>
            </a:r>
          </a:p>
        </p:txBody>
      </p:sp>
      <p:pic>
        <p:nvPicPr>
          <p:cNvPr id="13" name="Content Placeholder 12">
            <a:extLst>
              <a:ext uri="{FF2B5EF4-FFF2-40B4-BE49-F238E27FC236}">
                <a16:creationId xmlns:a16="http://schemas.microsoft.com/office/drawing/2014/main" id="{5CBBFBA2-000A-4B88-8FA6-BCF2483CEC49}"/>
              </a:ext>
            </a:extLst>
          </p:cNvPr>
          <p:cNvPicPr>
            <a:picLocks noGrp="1" noChangeAspect="1"/>
          </p:cNvPicPr>
          <p:nvPr>
            <p:ph sz="half" idx="2"/>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760685" y="1942625"/>
            <a:ext cx="4006217" cy="3629391"/>
          </a:xfrm>
        </p:spPr>
      </p:pic>
      <p:sp>
        <p:nvSpPr>
          <p:cNvPr id="7" name="Text Placeholder 6">
            <a:extLst>
              <a:ext uri="{FF2B5EF4-FFF2-40B4-BE49-F238E27FC236}">
                <a16:creationId xmlns:a16="http://schemas.microsoft.com/office/drawing/2014/main" id="{DCF603F8-E386-4A89-B6F7-D29AFA2203D5}"/>
              </a:ext>
            </a:extLst>
          </p:cNvPr>
          <p:cNvSpPr>
            <a:spLocks noGrp="1"/>
          </p:cNvSpPr>
          <p:nvPr>
            <p:ph type="body" sz="quarter" idx="3"/>
          </p:nvPr>
        </p:nvSpPr>
        <p:spPr>
          <a:xfrm>
            <a:off x="7407274" y="1278732"/>
            <a:ext cx="3944938" cy="823912"/>
          </a:xfrm>
        </p:spPr>
        <p:txBody>
          <a:bodyPr>
            <a:normAutofit/>
          </a:bodyPr>
          <a:lstStyle/>
          <a:p>
            <a:r>
              <a:rPr lang="en-US" sz="2800" dirty="0">
                <a:latin typeface="Raleway" panose="020B0503030101060003" pitchFamily="34" charset="0"/>
              </a:rPr>
              <a:t>Not Permitted</a:t>
            </a:r>
          </a:p>
        </p:txBody>
      </p:sp>
      <p:pic>
        <p:nvPicPr>
          <p:cNvPr id="4" name="Picture 3">
            <a:extLst>
              <a:ext uri="{FF2B5EF4-FFF2-40B4-BE49-F238E27FC236}">
                <a16:creationId xmlns:a16="http://schemas.microsoft.com/office/drawing/2014/main" id="{E2161677-DF02-49E6-956A-80EE1A0D2E0A}"/>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95363" y="2185035"/>
            <a:ext cx="3538538" cy="3272636"/>
          </a:xfrm>
          <a:prstGeom prst="rect">
            <a:avLst/>
          </a:prstGeom>
        </p:spPr>
      </p:pic>
      <p:sp>
        <p:nvSpPr>
          <p:cNvPr id="15" name="TextBox 14">
            <a:extLst>
              <a:ext uri="{FF2B5EF4-FFF2-40B4-BE49-F238E27FC236}">
                <a16:creationId xmlns:a16="http://schemas.microsoft.com/office/drawing/2014/main" id="{2B489DF5-CE31-4834-800F-EEEDCA5894A6}"/>
              </a:ext>
            </a:extLst>
          </p:cNvPr>
          <p:cNvSpPr txBox="1"/>
          <p:nvPr/>
        </p:nvSpPr>
        <p:spPr>
          <a:xfrm>
            <a:off x="1339056" y="5543287"/>
            <a:ext cx="9513887" cy="338554"/>
          </a:xfrm>
          <a:prstGeom prst="rect">
            <a:avLst/>
          </a:prstGeom>
          <a:noFill/>
        </p:spPr>
        <p:txBody>
          <a:bodyPr wrap="square" rtlCol="0">
            <a:spAutoFit/>
          </a:bodyPr>
          <a:lstStyle/>
          <a:p>
            <a:r>
              <a:rPr lang="en-US" sz="1600" dirty="0">
                <a:latin typeface="Raleway" panose="020B0503030101060003" pitchFamily="34" charset="0"/>
              </a:rPr>
              <a:t>Please see page 54 of your QUE 101 book for a complete reference of business casual guidelines</a:t>
            </a:r>
          </a:p>
        </p:txBody>
      </p:sp>
    </p:spTree>
    <p:extLst>
      <p:ext uri="{BB962C8B-B14F-4D97-AF65-F5344CB8AC3E}">
        <p14:creationId xmlns:p14="http://schemas.microsoft.com/office/powerpoint/2010/main" val="22950239"/>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066CAE0-E067-4A8D-A6D0-137AD0859397}"/>
              </a:ext>
            </a:extLst>
          </p:cNvPr>
          <p:cNvSpPr>
            <a:spLocks noGrp="1"/>
          </p:cNvSpPr>
          <p:nvPr>
            <p:ph type="title"/>
          </p:nvPr>
        </p:nvSpPr>
        <p:spPr/>
        <p:txBody>
          <a:bodyPr/>
          <a:lstStyle/>
          <a:p>
            <a:pPr algn="ctr"/>
            <a:r>
              <a:rPr lang="en-US" b="1" dirty="0">
                <a:latin typeface="Raleway" panose="020B0503030101060003" pitchFamily="34" charset="0"/>
              </a:rPr>
              <a:t>Business Professional</a:t>
            </a:r>
            <a:endParaRPr lang="en-US" dirty="0">
              <a:latin typeface="Raleway" panose="020B0503030101060003" pitchFamily="34" charset="0"/>
            </a:endParaRPr>
          </a:p>
        </p:txBody>
      </p:sp>
      <p:sp>
        <p:nvSpPr>
          <p:cNvPr id="8" name="Content Placeholder 7">
            <a:extLst>
              <a:ext uri="{FF2B5EF4-FFF2-40B4-BE49-F238E27FC236}">
                <a16:creationId xmlns:a16="http://schemas.microsoft.com/office/drawing/2014/main" id="{2B91407D-9009-4352-A99D-61F8DEA8E3F2}"/>
              </a:ext>
            </a:extLst>
          </p:cNvPr>
          <p:cNvSpPr>
            <a:spLocks noGrp="1"/>
          </p:cNvSpPr>
          <p:nvPr>
            <p:ph idx="1"/>
          </p:nvPr>
        </p:nvSpPr>
        <p:spPr>
          <a:xfrm>
            <a:off x="838200" y="1690688"/>
            <a:ext cx="10515600" cy="4462462"/>
          </a:xfrm>
        </p:spPr>
        <p:txBody>
          <a:bodyPr>
            <a:normAutofit/>
          </a:bodyPr>
          <a:lstStyle/>
          <a:p>
            <a:pPr marL="0" indent="0">
              <a:buNone/>
            </a:pPr>
            <a:endParaRPr lang="en-US" dirty="0"/>
          </a:p>
          <a:p>
            <a:pPr marL="0" indent="0">
              <a:buNone/>
            </a:pPr>
            <a:r>
              <a:rPr lang="en-US" dirty="0"/>
              <a:t> </a:t>
            </a:r>
          </a:p>
          <a:p>
            <a:endParaRPr lang="en-US" dirty="0"/>
          </a:p>
        </p:txBody>
      </p:sp>
      <p:pic>
        <p:nvPicPr>
          <p:cNvPr id="3" name="Picture 2">
            <a:extLst>
              <a:ext uri="{FF2B5EF4-FFF2-40B4-BE49-F238E27FC236}">
                <a16:creationId xmlns:a16="http://schemas.microsoft.com/office/drawing/2014/main" id="{44357689-E2B1-496D-974E-84E814CDFD0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951037" y="1545991"/>
            <a:ext cx="8289925" cy="2462421"/>
          </a:xfrm>
          <a:prstGeom prst="rect">
            <a:avLst/>
          </a:prstGeom>
          <a:ln w="76200">
            <a:solidFill>
              <a:srgbClr val="FF0000"/>
            </a:solidFill>
          </a:ln>
        </p:spPr>
      </p:pic>
      <p:sp>
        <p:nvSpPr>
          <p:cNvPr id="2" name="TextBox 1">
            <a:extLst>
              <a:ext uri="{FF2B5EF4-FFF2-40B4-BE49-F238E27FC236}">
                <a16:creationId xmlns:a16="http://schemas.microsoft.com/office/drawing/2014/main" id="{8C6C7E25-452E-4096-AF98-24A9B3D0399B}"/>
              </a:ext>
            </a:extLst>
          </p:cNvPr>
          <p:cNvSpPr txBox="1"/>
          <p:nvPr/>
        </p:nvSpPr>
        <p:spPr>
          <a:xfrm>
            <a:off x="838200" y="4313645"/>
            <a:ext cx="11353800" cy="1200329"/>
          </a:xfrm>
          <a:prstGeom prst="rect">
            <a:avLst/>
          </a:prstGeom>
          <a:noFill/>
        </p:spPr>
        <p:txBody>
          <a:bodyPr wrap="square" rtlCol="0">
            <a:spAutoFit/>
          </a:bodyPr>
          <a:lstStyle/>
          <a:p>
            <a:pPr defTabSz="931774">
              <a:defRPr/>
            </a:pPr>
            <a:endParaRPr lang="en-US" b="1" dirty="0">
              <a:latin typeface="Raleway" panose="020B0503030101060003" pitchFamily="34" charset="0"/>
            </a:endParaRPr>
          </a:p>
          <a:p>
            <a:pPr marL="285750" lvl="0" indent="-285750">
              <a:buFont typeface="Arial" panose="020B0604020202020204" pitchFamily="34" charset="0"/>
              <a:buChar char="•"/>
            </a:pPr>
            <a:r>
              <a:rPr lang="en-US" dirty="0">
                <a:latin typeface="Raleway" panose="020B0503030101060003" pitchFamily="34" charset="0"/>
              </a:rPr>
              <a:t>Business suit, or dress suit, with or without a vest</a:t>
            </a:r>
          </a:p>
          <a:p>
            <a:pPr marL="285750" lvl="0" indent="-285750">
              <a:buFont typeface="Arial" panose="020B0604020202020204" pitchFamily="34" charset="0"/>
              <a:buChar char="•"/>
            </a:pPr>
            <a:r>
              <a:rPr lang="en-US" dirty="0">
                <a:latin typeface="Raleway" panose="020B0503030101060003" pitchFamily="34" charset="0"/>
              </a:rPr>
              <a:t>Business formal dress, Dress shirt, Tie, or bow tie, Dress socks or stockings, Dress belt, Dress shoes</a:t>
            </a:r>
          </a:p>
          <a:p>
            <a:pPr marL="285750" lvl="0" indent="-285750">
              <a:buFont typeface="Arial" panose="020B0604020202020204" pitchFamily="34" charset="0"/>
              <a:buChar char="•"/>
            </a:pPr>
            <a:r>
              <a:rPr lang="en-US" dirty="0">
                <a:latin typeface="Raleway" panose="020B0503030101060003" pitchFamily="34" charset="0"/>
              </a:rPr>
              <a:t>Dress shirt and tie (corporate office personnel)</a:t>
            </a:r>
          </a:p>
        </p:txBody>
      </p:sp>
    </p:spTree>
    <p:extLst>
      <p:ext uri="{BB962C8B-B14F-4D97-AF65-F5344CB8AC3E}">
        <p14:creationId xmlns:p14="http://schemas.microsoft.com/office/powerpoint/2010/main" val="103570097"/>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8C571-F229-4F0E-B06D-32CE1CF4BDA9}"/>
              </a:ext>
            </a:extLst>
          </p:cNvPr>
          <p:cNvSpPr>
            <a:spLocks noGrp="1"/>
          </p:cNvSpPr>
          <p:nvPr>
            <p:ph type="title"/>
          </p:nvPr>
        </p:nvSpPr>
        <p:spPr/>
        <p:txBody>
          <a:bodyPr/>
          <a:lstStyle/>
          <a:p>
            <a:pPr algn="ctr"/>
            <a:r>
              <a:rPr lang="en-US" b="1" dirty="0"/>
              <a:t>Welcome to the QUE   </a:t>
            </a:r>
          </a:p>
        </p:txBody>
      </p:sp>
      <p:sp>
        <p:nvSpPr>
          <p:cNvPr id="3" name="Content Placeholder 2">
            <a:extLst>
              <a:ext uri="{FF2B5EF4-FFF2-40B4-BE49-F238E27FC236}">
                <a16:creationId xmlns:a16="http://schemas.microsoft.com/office/drawing/2014/main" id="{ABC52AC2-9A4C-401E-8499-DF4E3CA66F58}"/>
              </a:ext>
            </a:extLst>
          </p:cNvPr>
          <p:cNvSpPr>
            <a:spLocks noGrp="1"/>
          </p:cNvSpPr>
          <p:nvPr>
            <p:ph idx="1"/>
          </p:nvPr>
        </p:nvSpPr>
        <p:spPr>
          <a:xfrm>
            <a:off x="1097280" y="1444625"/>
            <a:ext cx="6468717" cy="4351338"/>
          </a:xfrm>
        </p:spPr>
        <p:txBody>
          <a:bodyPr>
            <a:normAutofit fontScale="92500" lnSpcReduction="20000"/>
          </a:bodyPr>
          <a:lstStyle/>
          <a:p>
            <a:pPr marL="514350" indent="-514350">
              <a:buFont typeface="+mj-lt"/>
              <a:buAutoNum type="arabicPeriod"/>
            </a:pPr>
            <a:r>
              <a:rPr lang="en-US" dirty="0">
                <a:latin typeface="Raleway" panose="020B0503030101060003" pitchFamily="34" charset="0"/>
              </a:rPr>
              <a:t>Integrity</a:t>
            </a:r>
          </a:p>
          <a:p>
            <a:pPr marL="514350" indent="-514350">
              <a:buFont typeface="+mj-lt"/>
              <a:buAutoNum type="arabicPeriod"/>
            </a:pPr>
            <a:r>
              <a:rPr lang="en-US" dirty="0">
                <a:latin typeface="Raleway" panose="020B0503030101060003" pitchFamily="34" charset="0"/>
              </a:rPr>
              <a:t>Honesty</a:t>
            </a:r>
          </a:p>
          <a:p>
            <a:pPr marL="514350" indent="-514350">
              <a:buFont typeface="+mj-lt"/>
              <a:buAutoNum type="arabicPeriod"/>
            </a:pPr>
            <a:r>
              <a:rPr lang="en-US" dirty="0">
                <a:latin typeface="Raleway" panose="020B0503030101060003" pitchFamily="34" charset="0"/>
              </a:rPr>
              <a:t>Transparency</a:t>
            </a:r>
          </a:p>
          <a:p>
            <a:pPr marL="514350" indent="-514350">
              <a:buFont typeface="+mj-lt"/>
              <a:buAutoNum type="arabicPeriod"/>
            </a:pPr>
            <a:r>
              <a:rPr lang="en-US" dirty="0">
                <a:latin typeface="Raleway" panose="020B0503030101060003" pitchFamily="34" charset="0"/>
              </a:rPr>
              <a:t>Tolerance</a:t>
            </a:r>
          </a:p>
          <a:p>
            <a:pPr marL="514350" indent="-514350">
              <a:buFont typeface="+mj-lt"/>
              <a:buAutoNum type="arabicPeriod"/>
            </a:pPr>
            <a:r>
              <a:rPr lang="en-US" dirty="0">
                <a:latin typeface="Raleway" panose="020B0503030101060003" pitchFamily="34" charset="0"/>
              </a:rPr>
              <a:t>Diversity</a:t>
            </a:r>
          </a:p>
          <a:p>
            <a:pPr marL="514350" indent="-514350">
              <a:buFont typeface="+mj-lt"/>
              <a:buAutoNum type="arabicPeriod"/>
            </a:pPr>
            <a:r>
              <a:rPr lang="en-US" dirty="0">
                <a:latin typeface="Raleway" panose="020B0503030101060003" pitchFamily="34" charset="0"/>
              </a:rPr>
              <a:t>“Every new day is the first day to improve” approach</a:t>
            </a:r>
          </a:p>
          <a:p>
            <a:pPr marL="514350" indent="-514350">
              <a:buFont typeface="+mj-lt"/>
              <a:buAutoNum type="arabicPeriod"/>
            </a:pPr>
            <a:r>
              <a:rPr lang="en-US" dirty="0">
                <a:latin typeface="Raleway" panose="020B0503030101060003" pitchFamily="34" charset="0"/>
              </a:rPr>
              <a:t>Attention to detail</a:t>
            </a:r>
          </a:p>
          <a:p>
            <a:pPr marL="514350" indent="-514350">
              <a:buFont typeface="+mj-lt"/>
              <a:buAutoNum type="arabicPeriod"/>
            </a:pPr>
            <a:r>
              <a:rPr lang="en-US" dirty="0">
                <a:latin typeface="Raleway" panose="020B0503030101060003" pitchFamily="34" charset="0"/>
              </a:rPr>
              <a:t>Follow up and follow through</a:t>
            </a:r>
          </a:p>
          <a:p>
            <a:pPr marL="514350" indent="-514350">
              <a:buFont typeface="+mj-lt"/>
              <a:buAutoNum type="arabicPeriod"/>
            </a:pPr>
            <a:r>
              <a:rPr lang="en-US" dirty="0">
                <a:latin typeface="Raleway" panose="020B0503030101060003" pitchFamily="34" charset="0"/>
              </a:rPr>
              <a:t>Professional and timely response</a:t>
            </a:r>
          </a:p>
          <a:p>
            <a:pPr marL="514350" indent="-514350">
              <a:buFont typeface="+mj-lt"/>
              <a:buAutoNum type="arabicPeriod"/>
            </a:pPr>
            <a:r>
              <a:rPr lang="en-US" dirty="0">
                <a:latin typeface="Raleway" panose="020B0503030101060003" pitchFamily="34" charset="0"/>
              </a:rPr>
              <a:t>“Inspect what you expect” mentality</a:t>
            </a:r>
          </a:p>
          <a:p>
            <a:pPr marL="514350" indent="-514350">
              <a:buFont typeface="+mj-lt"/>
              <a:buAutoNum type="arabicPeriod"/>
            </a:pPr>
            <a:endParaRPr lang="en-US" dirty="0"/>
          </a:p>
        </p:txBody>
      </p:sp>
      <p:grpSp>
        <p:nvGrpSpPr>
          <p:cNvPr id="7" name="Group 4">
            <a:extLst>
              <a:ext uri="{FF2B5EF4-FFF2-40B4-BE49-F238E27FC236}">
                <a16:creationId xmlns:a16="http://schemas.microsoft.com/office/drawing/2014/main" id="{2B823191-651A-45B7-BBC4-FA149906C7BF}"/>
              </a:ext>
            </a:extLst>
          </p:cNvPr>
          <p:cNvGrpSpPr>
            <a:grpSpLocks noChangeAspect="1"/>
          </p:cNvGrpSpPr>
          <p:nvPr/>
        </p:nvGrpSpPr>
        <p:grpSpPr bwMode="auto">
          <a:xfrm>
            <a:off x="8375578" y="1472905"/>
            <a:ext cx="3152775" cy="4138612"/>
            <a:chOff x="4823" y="977"/>
            <a:chExt cx="1986" cy="2607"/>
          </a:xfrm>
        </p:grpSpPr>
        <p:sp>
          <p:nvSpPr>
            <p:cNvPr id="8" name="AutoShape 3">
              <a:extLst>
                <a:ext uri="{FF2B5EF4-FFF2-40B4-BE49-F238E27FC236}">
                  <a16:creationId xmlns:a16="http://schemas.microsoft.com/office/drawing/2014/main" id="{B8A650AE-C513-4CDA-B056-2E77805CE232}"/>
                </a:ext>
              </a:extLst>
            </p:cNvPr>
            <p:cNvSpPr>
              <a:spLocks noChangeAspect="1" noTextEdit="1"/>
            </p:cNvSpPr>
            <p:nvPr/>
          </p:nvSpPr>
          <p:spPr bwMode="auto">
            <a:xfrm>
              <a:off x="4823" y="977"/>
              <a:ext cx="1986" cy="2607"/>
            </a:xfrm>
            <a:prstGeom prst="rect">
              <a:avLst/>
            </a:prstGeom>
            <a:noFill/>
            <a:ln w="9525" cap="flat" cmpd="sng" algn="ctr">
              <a:solidFill>
                <a:srgbClr val="4472C4"/>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a:extLst>
                <a:ext uri="{FF2B5EF4-FFF2-40B4-BE49-F238E27FC236}">
                  <a16:creationId xmlns:a16="http://schemas.microsoft.com/office/drawing/2014/main" id="{75FA20AB-006A-405A-8909-8EADB80AA5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3" y="977"/>
              <a:ext cx="1988" cy="2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156587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9F701746-0657-4467-BBD3-24051A715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Image result for new person">
            <a:extLst>
              <a:ext uri="{FF2B5EF4-FFF2-40B4-BE49-F238E27FC236}">
                <a16:creationId xmlns:a16="http://schemas.microsoft.com/office/drawing/2014/main" id="{F9D404E7-B35B-4618-BA09-AE436AE2ED8A}"/>
              </a:ext>
            </a:extLst>
          </p:cNvPr>
          <p:cNvPicPr/>
          <p:nvPr/>
        </p:nvPicPr>
        <p:blipFill rotWithShape="1">
          <a:blip r:embed="rId3">
            <a:extLst>
              <a:ext uri="{28A0092B-C50C-407E-A947-70E740481C1C}">
                <a14:useLocalDpi xmlns:a14="http://schemas.microsoft.com/office/drawing/2010/main" val="0"/>
              </a:ext>
            </a:extLst>
          </a:blip>
          <a:srcRect l="8267" r="8268"/>
          <a:stretch/>
        </p:blipFill>
        <p:spPr bwMode="auto">
          <a:xfrm>
            <a:off x="4559968" y="10"/>
            <a:ext cx="7632032" cy="6857990"/>
          </a:xfrm>
          <a:prstGeom prst="rect">
            <a:avLst/>
          </a:prstGeom>
          <a:noFill/>
          <a:extLst>
            <a:ext uri="{53640926-AAD7-44D8-BBD7-CCE9431645EC}">
              <a14:shadowObscured xmlns:a14="http://schemas.microsoft.com/office/drawing/2010/main"/>
            </a:ext>
          </a:extLst>
        </p:spPr>
      </p:pic>
      <p:sp useBgFill="1">
        <p:nvSpPr>
          <p:cNvPr id="27" name="Freeform: Shape 26">
            <a:extLst>
              <a:ext uri="{FF2B5EF4-FFF2-40B4-BE49-F238E27FC236}">
                <a16:creationId xmlns:a16="http://schemas.microsoft.com/office/drawing/2014/main" id="{117BEB00-3E3D-4F08-AF56-DB0D22FB5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rot="10800000">
            <a:off x="1" y="0"/>
            <a:ext cx="4802188" cy="6858000"/>
          </a:xfrm>
          <a:custGeom>
            <a:avLst/>
            <a:gdLst>
              <a:gd name="connsiteX0" fmla="*/ 0 w 4802188"/>
              <a:gd name="connsiteY0" fmla="*/ 0 h 6858000"/>
              <a:gd name="connsiteX1" fmla="*/ 4802188 w 4802188"/>
              <a:gd name="connsiteY1" fmla="*/ 0 h 6858000"/>
              <a:gd name="connsiteX2" fmla="*/ 4802188 w 4802188"/>
              <a:gd name="connsiteY2" fmla="*/ 6858000 h 6858000"/>
              <a:gd name="connsiteX3" fmla="*/ 0 w 4802188"/>
              <a:gd name="connsiteY3" fmla="*/ 6858000 h 6858000"/>
              <a:gd name="connsiteX4" fmla="*/ 4763 w 4802188"/>
              <a:gd name="connsiteY4" fmla="*/ 6791325 h 6858000"/>
              <a:gd name="connsiteX5" fmla="*/ 12700 w 4802188"/>
              <a:gd name="connsiteY5" fmla="*/ 6735762 h 6858000"/>
              <a:gd name="connsiteX6" fmla="*/ 22225 w 4802188"/>
              <a:gd name="connsiteY6" fmla="*/ 6683375 h 6858000"/>
              <a:gd name="connsiteX7" fmla="*/ 38100 w 4802188"/>
              <a:gd name="connsiteY7" fmla="*/ 6640512 h 6858000"/>
              <a:gd name="connsiteX8" fmla="*/ 53975 w 4802188"/>
              <a:gd name="connsiteY8" fmla="*/ 6597650 h 6858000"/>
              <a:gd name="connsiteX9" fmla="*/ 73025 w 4802188"/>
              <a:gd name="connsiteY9" fmla="*/ 6561137 h 6858000"/>
              <a:gd name="connsiteX10" fmla="*/ 92075 w 4802188"/>
              <a:gd name="connsiteY10" fmla="*/ 6523037 h 6858000"/>
              <a:gd name="connsiteX11" fmla="*/ 109538 w 4802188"/>
              <a:gd name="connsiteY11" fmla="*/ 6488112 h 6858000"/>
              <a:gd name="connsiteX12" fmla="*/ 127000 w 4802188"/>
              <a:gd name="connsiteY12" fmla="*/ 6448425 h 6858000"/>
              <a:gd name="connsiteX13" fmla="*/ 142875 w 4802188"/>
              <a:gd name="connsiteY13" fmla="*/ 6407150 h 6858000"/>
              <a:gd name="connsiteX14" fmla="*/ 157163 w 4802188"/>
              <a:gd name="connsiteY14" fmla="*/ 6361112 h 6858000"/>
              <a:gd name="connsiteX15" fmla="*/ 168275 w 4802188"/>
              <a:gd name="connsiteY15" fmla="*/ 6311900 h 6858000"/>
              <a:gd name="connsiteX16" fmla="*/ 176213 w 4802188"/>
              <a:gd name="connsiteY16" fmla="*/ 6251575 h 6858000"/>
              <a:gd name="connsiteX17" fmla="*/ 179388 w 4802188"/>
              <a:gd name="connsiteY17" fmla="*/ 6183312 h 6858000"/>
              <a:gd name="connsiteX18" fmla="*/ 176213 w 4802188"/>
              <a:gd name="connsiteY18" fmla="*/ 6113462 h 6858000"/>
              <a:gd name="connsiteX19" fmla="*/ 168275 w 4802188"/>
              <a:gd name="connsiteY19" fmla="*/ 6056312 h 6858000"/>
              <a:gd name="connsiteX20" fmla="*/ 157163 w 4802188"/>
              <a:gd name="connsiteY20" fmla="*/ 6003925 h 6858000"/>
              <a:gd name="connsiteX21" fmla="*/ 142875 w 4802188"/>
              <a:gd name="connsiteY21" fmla="*/ 5956300 h 6858000"/>
              <a:gd name="connsiteX22" fmla="*/ 127000 w 4802188"/>
              <a:gd name="connsiteY22" fmla="*/ 5915025 h 6858000"/>
              <a:gd name="connsiteX23" fmla="*/ 107950 w 4802188"/>
              <a:gd name="connsiteY23" fmla="*/ 5876925 h 6858000"/>
              <a:gd name="connsiteX24" fmla="*/ 88900 w 4802188"/>
              <a:gd name="connsiteY24" fmla="*/ 5840412 h 6858000"/>
              <a:gd name="connsiteX25" fmla="*/ 69850 w 4802188"/>
              <a:gd name="connsiteY25" fmla="*/ 5802312 h 6858000"/>
              <a:gd name="connsiteX26" fmla="*/ 52388 w 4802188"/>
              <a:gd name="connsiteY26" fmla="*/ 5762625 h 6858000"/>
              <a:gd name="connsiteX27" fmla="*/ 34925 w 4802188"/>
              <a:gd name="connsiteY27" fmla="*/ 5721350 h 6858000"/>
              <a:gd name="connsiteX28" fmla="*/ 20638 w 4802188"/>
              <a:gd name="connsiteY28" fmla="*/ 5675312 h 6858000"/>
              <a:gd name="connsiteX29" fmla="*/ 11113 w 4802188"/>
              <a:gd name="connsiteY29" fmla="*/ 5622925 h 6858000"/>
              <a:gd name="connsiteX30" fmla="*/ 1588 w 4802188"/>
              <a:gd name="connsiteY30" fmla="*/ 5562600 h 6858000"/>
              <a:gd name="connsiteX31" fmla="*/ 0 w 4802188"/>
              <a:gd name="connsiteY31" fmla="*/ 5494337 h 6858000"/>
              <a:gd name="connsiteX32" fmla="*/ 1588 w 4802188"/>
              <a:gd name="connsiteY32" fmla="*/ 5426075 h 6858000"/>
              <a:gd name="connsiteX33" fmla="*/ 11113 w 4802188"/>
              <a:gd name="connsiteY33" fmla="*/ 5365750 h 6858000"/>
              <a:gd name="connsiteX34" fmla="*/ 20638 w 4802188"/>
              <a:gd name="connsiteY34" fmla="*/ 5313362 h 6858000"/>
              <a:gd name="connsiteX35" fmla="*/ 34925 w 4802188"/>
              <a:gd name="connsiteY35" fmla="*/ 5268912 h 6858000"/>
              <a:gd name="connsiteX36" fmla="*/ 52388 w 4802188"/>
              <a:gd name="connsiteY36" fmla="*/ 5226050 h 6858000"/>
              <a:gd name="connsiteX37" fmla="*/ 69850 w 4802188"/>
              <a:gd name="connsiteY37" fmla="*/ 5186362 h 6858000"/>
              <a:gd name="connsiteX38" fmla="*/ 88900 w 4802188"/>
              <a:gd name="connsiteY38" fmla="*/ 5149850 h 6858000"/>
              <a:gd name="connsiteX39" fmla="*/ 107950 w 4802188"/>
              <a:gd name="connsiteY39" fmla="*/ 5114925 h 6858000"/>
              <a:gd name="connsiteX40" fmla="*/ 127000 w 4802188"/>
              <a:gd name="connsiteY40" fmla="*/ 5075237 h 6858000"/>
              <a:gd name="connsiteX41" fmla="*/ 142875 w 4802188"/>
              <a:gd name="connsiteY41" fmla="*/ 5033962 h 6858000"/>
              <a:gd name="connsiteX42" fmla="*/ 157163 w 4802188"/>
              <a:gd name="connsiteY42" fmla="*/ 4987925 h 6858000"/>
              <a:gd name="connsiteX43" fmla="*/ 168275 w 4802188"/>
              <a:gd name="connsiteY43" fmla="*/ 4935537 h 6858000"/>
              <a:gd name="connsiteX44" fmla="*/ 176213 w 4802188"/>
              <a:gd name="connsiteY44" fmla="*/ 4875212 h 6858000"/>
              <a:gd name="connsiteX45" fmla="*/ 179388 w 4802188"/>
              <a:gd name="connsiteY45" fmla="*/ 4806950 h 6858000"/>
              <a:gd name="connsiteX46" fmla="*/ 176213 w 4802188"/>
              <a:gd name="connsiteY46" fmla="*/ 4738687 h 6858000"/>
              <a:gd name="connsiteX47" fmla="*/ 168275 w 4802188"/>
              <a:gd name="connsiteY47" fmla="*/ 4678362 h 6858000"/>
              <a:gd name="connsiteX48" fmla="*/ 157163 w 4802188"/>
              <a:gd name="connsiteY48" fmla="*/ 4625975 h 6858000"/>
              <a:gd name="connsiteX49" fmla="*/ 142875 w 4802188"/>
              <a:gd name="connsiteY49" fmla="*/ 4579937 h 6858000"/>
              <a:gd name="connsiteX50" fmla="*/ 127000 w 4802188"/>
              <a:gd name="connsiteY50" fmla="*/ 4537075 h 6858000"/>
              <a:gd name="connsiteX51" fmla="*/ 107950 w 4802188"/>
              <a:gd name="connsiteY51" fmla="*/ 4498975 h 6858000"/>
              <a:gd name="connsiteX52" fmla="*/ 69850 w 4802188"/>
              <a:gd name="connsiteY52" fmla="*/ 4424362 h 6858000"/>
              <a:gd name="connsiteX53" fmla="*/ 52388 w 4802188"/>
              <a:gd name="connsiteY53" fmla="*/ 4386262 h 6858000"/>
              <a:gd name="connsiteX54" fmla="*/ 34925 w 4802188"/>
              <a:gd name="connsiteY54" fmla="*/ 4343400 h 6858000"/>
              <a:gd name="connsiteX55" fmla="*/ 20638 w 4802188"/>
              <a:gd name="connsiteY55" fmla="*/ 4297362 h 6858000"/>
              <a:gd name="connsiteX56" fmla="*/ 11113 w 4802188"/>
              <a:gd name="connsiteY56" fmla="*/ 4244975 h 6858000"/>
              <a:gd name="connsiteX57" fmla="*/ 1588 w 4802188"/>
              <a:gd name="connsiteY57" fmla="*/ 4186237 h 6858000"/>
              <a:gd name="connsiteX58" fmla="*/ 0 w 4802188"/>
              <a:gd name="connsiteY58" fmla="*/ 4116387 h 6858000"/>
              <a:gd name="connsiteX59" fmla="*/ 1588 w 4802188"/>
              <a:gd name="connsiteY59" fmla="*/ 4048125 h 6858000"/>
              <a:gd name="connsiteX60" fmla="*/ 11113 w 4802188"/>
              <a:gd name="connsiteY60" fmla="*/ 3987800 h 6858000"/>
              <a:gd name="connsiteX61" fmla="*/ 20638 w 4802188"/>
              <a:gd name="connsiteY61" fmla="*/ 3935412 h 6858000"/>
              <a:gd name="connsiteX62" fmla="*/ 34925 w 4802188"/>
              <a:gd name="connsiteY62" fmla="*/ 3890962 h 6858000"/>
              <a:gd name="connsiteX63" fmla="*/ 52388 w 4802188"/>
              <a:gd name="connsiteY63" fmla="*/ 3848100 h 6858000"/>
              <a:gd name="connsiteX64" fmla="*/ 69850 w 4802188"/>
              <a:gd name="connsiteY64" fmla="*/ 3811587 h 6858000"/>
              <a:gd name="connsiteX65" fmla="*/ 107950 w 4802188"/>
              <a:gd name="connsiteY65" fmla="*/ 3736975 h 6858000"/>
              <a:gd name="connsiteX66" fmla="*/ 127000 w 4802188"/>
              <a:gd name="connsiteY66" fmla="*/ 3697287 h 6858000"/>
              <a:gd name="connsiteX67" fmla="*/ 142875 w 4802188"/>
              <a:gd name="connsiteY67" fmla="*/ 3656012 h 6858000"/>
              <a:gd name="connsiteX68" fmla="*/ 157163 w 4802188"/>
              <a:gd name="connsiteY68" fmla="*/ 3609975 h 6858000"/>
              <a:gd name="connsiteX69" fmla="*/ 168275 w 4802188"/>
              <a:gd name="connsiteY69" fmla="*/ 3557587 h 6858000"/>
              <a:gd name="connsiteX70" fmla="*/ 176213 w 4802188"/>
              <a:gd name="connsiteY70" fmla="*/ 3497262 h 6858000"/>
              <a:gd name="connsiteX71" fmla="*/ 179388 w 4802188"/>
              <a:gd name="connsiteY71" fmla="*/ 3427412 h 6858000"/>
              <a:gd name="connsiteX72" fmla="*/ 176213 w 4802188"/>
              <a:gd name="connsiteY72" fmla="*/ 3360737 h 6858000"/>
              <a:gd name="connsiteX73" fmla="*/ 168275 w 4802188"/>
              <a:gd name="connsiteY73" fmla="*/ 3300412 h 6858000"/>
              <a:gd name="connsiteX74" fmla="*/ 157163 w 4802188"/>
              <a:gd name="connsiteY74" fmla="*/ 3248025 h 6858000"/>
              <a:gd name="connsiteX75" fmla="*/ 142875 w 4802188"/>
              <a:gd name="connsiteY75" fmla="*/ 3201987 h 6858000"/>
              <a:gd name="connsiteX76" fmla="*/ 127000 w 4802188"/>
              <a:gd name="connsiteY76" fmla="*/ 3160712 h 6858000"/>
              <a:gd name="connsiteX77" fmla="*/ 107950 w 4802188"/>
              <a:gd name="connsiteY77" fmla="*/ 3121025 h 6858000"/>
              <a:gd name="connsiteX78" fmla="*/ 88900 w 4802188"/>
              <a:gd name="connsiteY78" fmla="*/ 3084512 h 6858000"/>
              <a:gd name="connsiteX79" fmla="*/ 69850 w 4802188"/>
              <a:gd name="connsiteY79" fmla="*/ 3046412 h 6858000"/>
              <a:gd name="connsiteX80" fmla="*/ 52388 w 4802188"/>
              <a:gd name="connsiteY80" fmla="*/ 3009900 h 6858000"/>
              <a:gd name="connsiteX81" fmla="*/ 34925 w 4802188"/>
              <a:gd name="connsiteY81" fmla="*/ 2967037 h 6858000"/>
              <a:gd name="connsiteX82" fmla="*/ 20638 w 4802188"/>
              <a:gd name="connsiteY82" fmla="*/ 2922587 h 6858000"/>
              <a:gd name="connsiteX83" fmla="*/ 11113 w 4802188"/>
              <a:gd name="connsiteY83" fmla="*/ 2868612 h 6858000"/>
              <a:gd name="connsiteX84" fmla="*/ 1588 w 4802188"/>
              <a:gd name="connsiteY84" fmla="*/ 2809875 h 6858000"/>
              <a:gd name="connsiteX85" fmla="*/ 0 w 4802188"/>
              <a:gd name="connsiteY85" fmla="*/ 2741612 h 6858000"/>
              <a:gd name="connsiteX86" fmla="*/ 1588 w 4802188"/>
              <a:gd name="connsiteY86" fmla="*/ 2671762 h 6858000"/>
              <a:gd name="connsiteX87" fmla="*/ 11113 w 4802188"/>
              <a:gd name="connsiteY87" fmla="*/ 2613025 h 6858000"/>
              <a:gd name="connsiteX88" fmla="*/ 20638 w 4802188"/>
              <a:gd name="connsiteY88" fmla="*/ 2560637 h 6858000"/>
              <a:gd name="connsiteX89" fmla="*/ 34925 w 4802188"/>
              <a:gd name="connsiteY89" fmla="*/ 2513012 h 6858000"/>
              <a:gd name="connsiteX90" fmla="*/ 52388 w 4802188"/>
              <a:gd name="connsiteY90" fmla="*/ 2471737 h 6858000"/>
              <a:gd name="connsiteX91" fmla="*/ 69850 w 4802188"/>
              <a:gd name="connsiteY91" fmla="*/ 2433637 h 6858000"/>
              <a:gd name="connsiteX92" fmla="*/ 88900 w 4802188"/>
              <a:gd name="connsiteY92" fmla="*/ 2395537 h 6858000"/>
              <a:gd name="connsiteX93" fmla="*/ 107950 w 4802188"/>
              <a:gd name="connsiteY93" fmla="*/ 2359025 h 6858000"/>
              <a:gd name="connsiteX94" fmla="*/ 127000 w 4802188"/>
              <a:gd name="connsiteY94" fmla="*/ 2319337 h 6858000"/>
              <a:gd name="connsiteX95" fmla="*/ 142875 w 4802188"/>
              <a:gd name="connsiteY95" fmla="*/ 2278062 h 6858000"/>
              <a:gd name="connsiteX96" fmla="*/ 157163 w 4802188"/>
              <a:gd name="connsiteY96" fmla="*/ 2232025 h 6858000"/>
              <a:gd name="connsiteX97" fmla="*/ 168275 w 4802188"/>
              <a:gd name="connsiteY97" fmla="*/ 2179637 h 6858000"/>
              <a:gd name="connsiteX98" fmla="*/ 176213 w 4802188"/>
              <a:gd name="connsiteY98" fmla="*/ 2119312 h 6858000"/>
              <a:gd name="connsiteX99" fmla="*/ 179388 w 4802188"/>
              <a:gd name="connsiteY99" fmla="*/ 2051050 h 6858000"/>
              <a:gd name="connsiteX100" fmla="*/ 176213 w 4802188"/>
              <a:gd name="connsiteY100" fmla="*/ 1982787 h 6858000"/>
              <a:gd name="connsiteX101" fmla="*/ 168275 w 4802188"/>
              <a:gd name="connsiteY101" fmla="*/ 1922462 h 6858000"/>
              <a:gd name="connsiteX102" fmla="*/ 157163 w 4802188"/>
              <a:gd name="connsiteY102" fmla="*/ 1870075 h 6858000"/>
              <a:gd name="connsiteX103" fmla="*/ 142875 w 4802188"/>
              <a:gd name="connsiteY103" fmla="*/ 1824037 h 6858000"/>
              <a:gd name="connsiteX104" fmla="*/ 127000 w 4802188"/>
              <a:gd name="connsiteY104" fmla="*/ 1782762 h 6858000"/>
              <a:gd name="connsiteX105" fmla="*/ 107950 w 4802188"/>
              <a:gd name="connsiteY105" fmla="*/ 1743075 h 6858000"/>
              <a:gd name="connsiteX106" fmla="*/ 88900 w 4802188"/>
              <a:gd name="connsiteY106" fmla="*/ 1708150 h 6858000"/>
              <a:gd name="connsiteX107" fmla="*/ 69850 w 4802188"/>
              <a:gd name="connsiteY107" fmla="*/ 1671637 h 6858000"/>
              <a:gd name="connsiteX108" fmla="*/ 52388 w 4802188"/>
              <a:gd name="connsiteY108" fmla="*/ 1631950 h 6858000"/>
              <a:gd name="connsiteX109" fmla="*/ 34925 w 4802188"/>
              <a:gd name="connsiteY109" fmla="*/ 1589087 h 6858000"/>
              <a:gd name="connsiteX110" fmla="*/ 20638 w 4802188"/>
              <a:gd name="connsiteY110" fmla="*/ 1544637 h 6858000"/>
              <a:gd name="connsiteX111" fmla="*/ 11113 w 4802188"/>
              <a:gd name="connsiteY111" fmla="*/ 1492250 h 6858000"/>
              <a:gd name="connsiteX112" fmla="*/ 1588 w 4802188"/>
              <a:gd name="connsiteY112" fmla="*/ 1431925 h 6858000"/>
              <a:gd name="connsiteX113" fmla="*/ 0 w 4802188"/>
              <a:gd name="connsiteY113" fmla="*/ 1363662 h 6858000"/>
              <a:gd name="connsiteX114" fmla="*/ 1588 w 4802188"/>
              <a:gd name="connsiteY114" fmla="*/ 1295400 h 6858000"/>
              <a:gd name="connsiteX115" fmla="*/ 11113 w 4802188"/>
              <a:gd name="connsiteY115" fmla="*/ 1235075 h 6858000"/>
              <a:gd name="connsiteX116" fmla="*/ 20638 w 4802188"/>
              <a:gd name="connsiteY116" fmla="*/ 1182687 h 6858000"/>
              <a:gd name="connsiteX117" fmla="*/ 34925 w 4802188"/>
              <a:gd name="connsiteY117" fmla="*/ 1136650 h 6858000"/>
              <a:gd name="connsiteX118" fmla="*/ 52388 w 4802188"/>
              <a:gd name="connsiteY118" fmla="*/ 1095375 h 6858000"/>
              <a:gd name="connsiteX119" fmla="*/ 69850 w 4802188"/>
              <a:gd name="connsiteY119" fmla="*/ 1055687 h 6858000"/>
              <a:gd name="connsiteX120" fmla="*/ 88900 w 4802188"/>
              <a:gd name="connsiteY120" fmla="*/ 1017587 h 6858000"/>
              <a:gd name="connsiteX121" fmla="*/ 107950 w 4802188"/>
              <a:gd name="connsiteY121" fmla="*/ 981075 h 6858000"/>
              <a:gd name="connsiteX122" fmla="*/ 127000 w 4802188"/>
              <a:gd name="connsiteY122" fmla="*/ 942975 h 6858000"/>
              <a:gd name="connsiteX123" fmla="*/ 142875 w 4802188"/>
              <a:gd name="connsiteY123" fmla="*/ 901700 h 6858000"/>
              <a:gd name="connsiteX124" fmla="*/ 157163 w 4802188"/>
              <a:gd name="connsiteY124" fmla="*/ 854075 h 6858000"/>
              <a:gd name="connsiteX125" fmla="*/ 168275 w 4802188"/>
              <a:gd name="connsiteY125" fmla="*/ 801687 h 6858000"/>
              <a:gd name="connsiteX126" fmla="*/ 176213 w 4802188"/>
              <a:gd name="connsiteY126" fmla="*/ 744537 h 6858000"/>
              <a:gd name="connsiteX127" fmla="*/ 179388 w 4802188"/>
              <a:gd name="connsiteY127" fmla="*/ 673100 h 6858000"/>
              <a:gd name="connsiteX128" fmla="*/ 176213 w 4802188"/>
              <a:gd name="connsiteY128" fmla="*/ 606425 h 6858000"/>
              <a:gd name="connsiteX129" fmla="*/ 168275 w 4802188"/>
              <a:gd name="connsiteY129" fmla="*/ 546100 h 6858000"/>
              <a:gd name="connsiteX130" fmla="*/ 157163 w 4802188"/>
              <a:gd name="connsiteY130" fmla="*/ 496887 h 6858000"/>
              <a:gd name="connsiteX131" fmla="*/ 142875 w 4802188"/>
              <a:gd name="connsiteY131" fmla="*/ 450850 h 6858000"/>
              <a:gd name="connsiteX132" fmla="*/ 127000 w 4802188"/>
              <a:gd name="connsiteY132" fmla="*/ 409575 h 6858000"/>
              <a:gd name="connsiteX133" fmla="*/ 109538 w 4802188"/>
              <a:gd name="connsiteY133" fmla="*/ 369887 h 6858000"/>
              <a:gd name="connsiteX134" fmla="*/ 92075 w 4802188"/>
              <a:gd name="connsiteY134" fmla="*/ 334962 h 6858000"/>
              <a:gd name="connsiteX135" fmla="*/ 73025 w 4802188"/>
              <a:gd name="connsiteY135" fmla="*/ 296862 h 6858000"/>
              <a:gd name="connsiteX136" fmla="*/ 53975 w 4802188"/>
              <a:gd name="connsiteY136" fmla="*/ 260350 h 6858000"/>
              <a:gd name="connsiteX137" fmla="*/ 38100 w 4802188"/>
              <a:gd name="connsiteY137" fmla="*/ 217487 h 6858000"/>
              <a:gd name="connsiteX138" fmla="*/ 22225 w 4802188"/>
              <a:gd name="connsiteY138" fmla="*/ 174625 h 6858000"/>
              <a:gd name="connsiteX139" fmla="*/ 12700 w 4802188"/>
              <a:gd name="connsiteY139" fmla="*/ 122237 h 6858000"/>
              <a:gd name="connsiteX140" fmla="*/ 4763 w 4802188"/>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close/>
              </a:path>
            </a:pathLst>
          </a:custGeom>
          <a:ln w="0">
            <a:noFill/>
            <a:prstDash val="solid"/>
            <a:round/>
            <a:headEnd/>
            <a:tailEnd/>
          </a:ln>
        </p:spPr>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4A99CA58-EA90-4516-941B-145CF646BDA3}"/>
              </a:ext>
            </a:extLst>
          </p:cNvPr>
          <p:cNvSpPr>
            <a:spLocks noGrp="1"/>
          </p:cNvSpPr>
          <p:nvPr>
            <p:ph type="title"/>
          </p:nvPr>
        </p:nvSpPr>
        <p:spPr>
          <a:xfrm>
            <a:off x="582175" y="1062450"/>
            <a:ext cx="3276600" cy="604425"/>
          </a:xfrm>
        </p:spPr>
        <p:txBody>
          <a:bodyPr anchor="t">
            <a:normAutofit fontScale="90000"/>
          </a:bodyPr>
          <a:lstStyle/>
          <a:p>
            <a:r>
              <a:rPr lang="en-US" b="1" dirty="0">
                <a:latin typeface="Raleway" panose="020B0503030101060003" pitchFamily="34" charset="0"/>
              </a:rPr>
              <a:t>New to QUE</a:t>
            </a:r>
          </a:p>
        </p:txBody>
      </p:sp>
      <p:sp>
        <p:nvSpPr>
          <p:cNvPr id="3" name="Content Placeholder 2">
            <a:extLst>
              <a:ext uri="{FF2B5EF4-FFF2-40B4-BE49-F238E27FC236}">
                <a16:creationId xmlns:a16="http://schemas.microsoft.com/office/drawing/2014/main" id="{221750BE-3CCD-4822-A6C6-F1D503667410}"/>
              </a:ext>
            </a:extLst>
          </p:cNvPr>
          <p:cNvSpPr>
            <a:spLocks noGrp="1"/>
          </p:cNvSpPr>
          <p:nvPr>
            <p:ph idx="1"/>
          </p:nvPr>
        </p:nvSpPr>
        <p:spPr>
          <a:xfrm>
            <a:off x="266700" y="2286000"/>
            <a:ext cx="3907551" cy="2695575"/>
          </a:xfrm>
          <a:solidFill>
            <a:schemeClr val="accent4">
              <a:lumMod val="40000"/>
              <a:lumOff val="60000"/>
            </a:schemeClr>
          </a:solidFill>
        </p:spPr>
        <p:txBody>
          <a:bodyPr>
            <a:normAutofit/>
          </a:bodyPr>
          <a:lstStyle/>
          <a:p>
            <a:pPr marL="0" indent="0">
              <a:buNone/>
            </a:pPr>
            <a:r>
              <a:rPr lang="en-US" sz="2000" dirty="0">
                <a:solidFill>
                  <a:schemeClr val="tx1">
                    <a:alpha val="60000"/>
                  </a:schemeClr>
                </a:solidFill>
                <a:latin typeface="Raleway" panose="020B0503030101060003" pitchFamily="34" charset="0"/>
              </a:rPr>
              <a:t>As the newest member of the Team, it may take a little time to get personalized items such as Name Tags and Business Cards.  </a:t>
            </a:r>
          </a:p>
          <a:p>
            <a:pPr marL="0" indent="0">
              <a:buNone/>
            </a:pPr>
            <a:r>
              <a:rPr lang="en-US" sz="2000" dirty="0">
                <a:solidFill>
                  <a:schemeClr val="tx1">
                    <a:alpha val="60000"/>
                  </a:schemeClr>
                </a:solidFill>
                <a:latin typeface="Raleway" panose="020B0503030101060003" pitchFamily="34" charset="0"/>
              </a:rPr>
              <a:t>We will provide QUE Business Cards and New to QUE name tag (if applicable).</a:t>
            </a:r>
          </a:p>
        </p:txBody>
      </p:sp>
    </p:spTree>
    <p:extLst>
      <p:ext uri="{BB962C8B-B14F-4D97-AF65-F5344CB8AC3E}">
        <p14:creationId xmlns:p14="http://schemas.microsoft.com/office/powerpoint/2010/main" val="1517246398"/>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A5711A0E-A428-4ED1-96CB-33D69FD84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874" y="2043803"/>
            <a:ext cx="10190252" cy="80683"/>
          </a:xfrm>
          <a:prstGeom prst="rect">
            <a:avLst/>
          </a:prstGeom>
          <a:solidFill>
            <a:schemeClr val="tx1">
              <a:lumMod val="50000"/>
              <a:lumOff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Content Placeholder 8" descr="Denizen Oval Executive Silver badge">
            <a:hlinkClick r:id="rId3" tooltip="&quot;Denizen Oval Executive Silver badge&quot;"/>
            <a:extLst>
              <a:ext uri="{FF2B5EF4-FFF2-40B4-BE49-F238E27FC236}">
                <a16:creationId xmlns:a16="http://schemas.microsoft.com/office/drawing/2014/main" id="{0C9D928B-87F8-479E-AF16-35B419DD9457}"/>
              </a:ext>
            </a:extLst>
          </p:cNvPr>
          <p:cNvPicPr>
            <a:picLocks noGrp="1"/>
          </p:cNvPicPr>
          <p:nvPr>
            <p:ph sz="half" idx="2"/>
          </p:nvPr>
        </p:nvPicPr>
        <p:blipFill>
          <a:blip r:embed="rId4">
            <a:extLst>
              <a:ext uri="{28A0092B-C50C-407E-A947-70E740481C1C}">
                <a14:useLocalDpi xmlns:a14="http://schemas.microsoft.com/office/drawing/2010/main" val="0"/>
              </a:ext>
            </a:extLst>
          </a:blip>
          <a:stretch>
            <a:fillRect/>
          </a:stretch>
        </p:blipFill>
        <p:spPr bwMode="auto">
          <a:xfrm>
            <a:off x="1174750" y="2384425"/>
            <a:ext cx="4887913" cy="3616325"/>
          </a:xfrm>
          <a:prstGeom prst="rect">
            <a:avLst/>
          </a:prstGeom>
        </p:spPr>
      </p:pic>
      <p:pic>
        <p:nvPicPr>
          <p:cNvPr id="10" name="Picture 9" descr="Denizen Oval Executive Silver badge">
            <a:hlinkClick r:id="rId5" tooltip="&quot;Denizen Oval Executive Silver badge&quot;"/>
            <a:extLst>
              <a:ext uri="{FF2B5EF4-FFF2-40B4-BE49-F238E27FC236}">
                <a16:creationId xmlns:a16="http://schemas.microsoft.com/office/drawing/2014/main" id="{D1DD6202-962B-411B-9003-419E32FFF9D9}"/>
              </a:ext>
            </a:extLst>
          </p:cNvPr>
          <p:cNvPicPr/>
          <p:nvPr/>
        </p:nvPicPr>
        <p:blipFill>
          <a:blip r:embed="rId6">
            <a:extLst>
              <a:ext uri="{28A0092B-C50C-407E-A947-70E740481C1C}">
                <a14:useLocalDpi xmlns:a14="http://schemas.microsoft.com/office/drawing/2010/main" val="0"/>
              </a:ext>
            </a:extLst>
          </a:blip>
          <a:stretch>
            <a:fillRect/>
          </a:stretch>
        </p:blipFill>
        <p:spPr bwMode="auto">
          <a:xfrm>
            <a:off x="6129338" y="2384425"/>
            <a:ext cx="4887913" cy="3616325"/>
          </a:xfrm>
          <a:prstGeom prst="rect">
            <a:avLst/>
          </a:prstGeom>
        </p:spPr>
      </p:pic>
      <p:sp>
        <p:nvSpPr>
          <p:cNvPr id="2" name="Title 1">
            <a:extLst>
              <a:ext uri="{FF2B5EF4-FFF2-40B4-BE49-F238E27FC236}">
                <a16:creationId xmlns:a16="http://schemas.microsoft.com/office/drawing/2014/main" id="{150D4EC0-7699-46DA-86FB-62F4C5D32C12}"/>
              </a:ext>
            </a:extLst>
          </p:cNvPr>
          <p:cNvSpPr>
            <a:spLocks noGrp="1"/>
          </p:cNvSpPr>
          <p:nvPr>
            <p:ph type="title"/>
          </p:nvPr>
        </p:nvSpPr>
        <p:spPr>
          <a:xfrm>
            <a:off x="870204" y="606564"/>
            <a:ext cx="10451592" cy="1325563"/>
          </a:xfrm>
        </p:spPr>
        <p:txBody>
          <a:bodyPr vert="horz" lIns="91440" tIns="45720" rIns="91440" bIns="45720" rtlCol="0" anchor="ctr">
            <a:normAutofit/>
          </a:bodyPr>
          <a:lstStyle/>
          <a:p>
            <a:r>
              <a:rPr lang="en-US" b="1" kern="1200" dirty="0">
                <a:solidFill>
                  <a:schemeClr val="tx1"/>
                </a:solidFill>
                <a:latin typeface="Raleway" panose="020B0503030101060003" pitchFamily="34" charset="0"/>
              </a:rPr>
              <a:t>Name Tags</a:t>
            </a:r>
          </a:p>
        </p:txBody>
      </p:sp>
      <p:sp>
        <p:nvSpPr>
          <p:cNvPr id="42" name="TextBox 41">
            <a:extLst>
              <a:ext uri="{FF2B5EF4-FFF2-40B4-BE49-F238E27FC236}">
                <a16:creationId xmlns:a16="http://schemas.microsoft.com/office/drawing/2014/main" id="{20C85A10-BB29-4EBA-B32E-B8BCEDD04E31}"/>
              </a:ext>
            </a:extLst>
          </p:cNvPr>
          <p:cNvSpPr txBox="1"/>
          <p:nvPr/>
        </p:nvSpPr>
        <p:spPr>
          <a:xfrm>
            <a:off x="4076700" y="944337"/>
            <a:ext cx="6096000" cy="646331"/>
          </a:xfrm>
          <a:prstGeom prst="rect">
            <a:avLst/>
          </a:prstGeom>
          <a:noFill/>
        </p:spPr>
        <p:txBody>
          <a:bodyPr wrap="square">
            <a:spAutoFit/>
          </a:bodyPr>
          <a:lstStyle/>
          <a:p>
            <a:pPr marL="742950" marR="0" lvl="1" indent="-285750">
              <a:spcBef>
                <a:spcPts val="0"/>
              </a:spcBef>
              <a:spcAft>
                <a:spcPts val="0"/>
              </a:spcAft>
              <a:buFont typeface="Symbol" panose="05050102010706020507" pitchFamily="18" charset="2"/>
              <a:buBlip>
                <a:blip r:embed="rId7"/>
              </a:buBlip>
            </a:pPr>
            <a:r>
              <a:rPr lang="en-US" sz="1800" dirty="0">
                <a:effectLst/>
                <a:latin typeface="Raleway" panose="020B0503030101060003" pitchFamily="34" charset="0"/>
                <a:ea typeface="Times New Roman" panose="02020603050405020304" pitchFamily="18" charset="0"/>
              </a:rPr>
              <a:t>Your Name Tag should be worn whenever you are on the clock</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17383762"/>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C681C32C-7AFC-4BB3-9088-65CBDFC5D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0A45EEEB-1F14-4D7A-9F7A-85C88E9EE32D}"/>
              </a:ext>
            </a:extLst>
          </p:cNvPr>
          <p:cNvSpPr>
            <a:spLocks noGrp="1"/>
          </p:cNvSpPr>
          <p:nvPr>
            <p:ph type="title"/>
          </p:nvPr>
        </p:nvSpPr>
        <p:spPr>
          <a:xfrm>
            <a:off x="917275" y="4583953"/>
            <a:ext cx="4685857" cy="1465973"/>
          </a:xfrm>
        </p:spPr>
        <p:txBody>
          <a:bodyPr anchor="t">
            <a:normAutofit/>
          </a:bodyPr>
          <a:lstStyle/>
          <a:p>
            <a:r>
              <a:rPr lang="en-US" sz="3600" b="1" dirty="0">
                <a:latin typeface="Raleway" panose="020B0503030101060003" pitchFamily="34" charset="0"/>
              </a:rPr>
              <a:t>Greetings – The First Impression  </a:t>
            </a:r>
          </a:p>
        </p:txBody>
      </p:sp>
      <p:pic>
        <p:nvPicPr>
          <p:cNvPr id="6" name="Picture 5">
            <a:extLst>
              <a:ext uri="{FF2B5EF4-FFF2-40B4-BE49-F238E27FC236}">
                <a16:creationId xmlns:a16="http://schemas.microsoft.com/office/drawing/2014/main" id="{FC99AE77-F3C0-45C7-B9FE-4C7C91FDF79F}"/>
              </a:ext>
            </a:extLst>
          </p:cNvPr>
          <p:cNvPicPr/>
          <p:nvPr/>
        </p:nvPicPr>
        <p:blipFill rotWithShape="1">
          <a:blip r:embed="rId3" cstate="print">
            <a:extLst>
              <a:ext uri="{28A0092B-C50C-407E-A947-70E740481C1C}">
                <a14:useLocalDpi xmlns:a14="http://schemas.microsoft.com/office/drawing/2010/main" val="0"/>
              </a:ext>
            </a:extLst>
          </a:blip>
          <a:srcRect t="2841" b="37389"/>
          <a:stretch/>
        </p:blipFill>
        <p:spPr bwMode="auto">
          <a:xfrm>
            <a:off x="20" y="432"/>
            <a:ext cx="12191980" cy="4244759"/>
          </a:xfrm>
          <a:prstGeom prst="rect">
            <a:avLst/>
          </a:prstGeom>
          <a:extLst>
            <a:ext uri="{53640926-AAD7-44D8-BBD7-CCE9431645EC}">
              <a14:shadowObscured xmlns:a14="http://schemas.microsoft.com/office/drawing/2010/main"/>
            </a:ext>
          </a:extLst>
        </p:spPr>
      </p:pic>
      <p:sp>
        <p:nvSpPr>
          <p:cNvPr id="8" name="Content Placeholder 7">
            <a:extLst>
              <a:ext uri="{FF2B5EF4-FFF2-40B4-BE49-F238E27FC236}">
                <a16:creationId xmlns:a16="http://schemas.microsoft.com/office/drawing/2014/main" id="{91F30963-A4E8-4D41-89F9-4B01CCE27121}"/>
              </a:ext>
            </a:extLst>
          </p:cNvPr>
          <p:cNvSpPr>
            <a:spLocks noGrp="1"/>
          </p:cNvSpPr>
          <p:nvPr>
            <p:ph idx="1"/>
          </p:nvPr>
        </p:nvSpPr>
        <p:spPr>
          <a:xfrm>
            <a:off x="6096000" y="4583953"/>
            <a:ext cx="5638800" cy="1465973"/>
          </a:xfrm>
        </p:spPr>
        <p:txBody>
          <a:bodyPr>
            <a:normAutofit/>
          </a:bodyPr>
          <a:lstStyle/>
          <a:p>
            <a:pPr marL="0" indent="0">
              <a:buNone/>
            </a:pPr>
            <a:r>
              <a:rPr lang="en-US" sz="1400" b="1" dirty="0">
                <a:latin typeface="Raleway" panose="020B0503030101060003" pitchFamily="34" charset="0"/>
              </a:rPr>
              <a:t>In-Person Greeting</a:t>
            </a:r>
            <a:r>
              <a:rPr lang="en-US" sz="1400" dirty="0">
                <a:latin typeface="Raleway" panose="020B0503030101060003" pitchFamily="34" charset="0"/>
              </a:rPr>
              <a:t> </a:t>
            </a:r>
          </a:p>
          <a:p>
            <a:pPr marL="514350" lvl="0" indent="-514350">
              <a:buFont typeface="+mj-lt"/>
              <a:buAutoNum type="arabicPeriod"/>
            </a:pPr>
            <a:r>
              <a:rPr lang="en-US" sz="1400" dirty="0">
                <a:latin typeface="Raleway" panose="020B0503030101060003" pitchFamily="34" charset="0"/>
              </a:rPr>
              <a:t>Smile</a:t>
            </a:r>
          </a:p>
          <a:p>
            <a:pPr marL="514350" lvl="0" indent="-514350">
              <a:buFont typeface="+mj-lt"/>
              <a:buAutoNum type="arabicPeriod"/>
            </a:pPr>
            <a:r>
              <a:rPr lang="en-US" sz="1400" dirty="0">
                <a:latin typeface="Raleway" panose="020B0503030101060003" pitchFamily="34" charset="0"/>
              </a:rPr>
              <a:t>Look directly at the other person’s eyes</a:t>
            </a:r>
          </a:p>
          <a:p>
            <a:pPr marL="514350" lvl="0" indent="-514350">
              <a:buFont typeface="+mj-lt"/>
              <a:buAutoNum type="arabicPeriod"/>
            </a:pPr>
            <a:r>
              <a:rPr lang="en-US" sz="1400" dirty="0">
                <a:latin typeface="Raleway" panose="020B0503030101060003" pitchFamily="34" charset="0"/>
              </a:rPr>
              <a:t>Extend your hand for a firm handshake (or elbow bump!)</a:t>
            </a:r>
          </a:p>
          <a:p>
            <a:pPr marL="0" indent="0">
              <a:buNone/>
            </a:pPr>
            <a:endParaRPr lang="en-US" sz="1100" dirty="0"/>
          </a:p>
        </p:txBody>
      </p:sp>
      <p:sp>
        <p:nvSpPr>
          <p:cNvPr id="21" name="Rectangle 20">
            <a:extLst>
              <a:ext uri="{FF2B5EF4-FFF2-40B4-BE49-F238E27FC236}">
                <a16:creationId xmlns:a16="http://schemas.microsoft.com/office/drawing/2014/main" id="{199C0ED0-69DE-4C31-A5CF-E2A46FD30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D42B8BD-40AF-488E-8A79-D7256C9172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3233435"/>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E36C2-C4A9-4C96-97A8-F8D7DEE397CA}"/>
              </a:ext>
            </a:extLst>
          </p:cNvPr>
          <p:cNvSpPr>
            <a:spLocks noGrp="1"/>
          </p:cNvSpPr>
          <p:nvPr>
            <p:ph type="title"/>
          </p:nvPr>
        </p:nvSpPr>
        <p:spPr>
          <a:xfrm>
            <a:off x="579120" y="820738"/>
            <a:ext cx="5120114" cy="1692794"/>
          </a:xfrm>
        </p:spPr>
        <p:txBody>
          <a:bodyPr>
            <a:normAutofit/>
          </a:bodyPr>
          <a:lstStyle/>
          <a:p>
            <a:r>
              <a:rPr lang="en-US" sz="4000" b="1" dirty="0">
                <a:latin typeface="Raleway" panose="020B0503030101060003" pitchFamily="34" charset="0"/>
              </a:rPr>
              <a:t>Phone Greeting</a:t>
            </a:r>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A292E7B-D4B6-4C26-AB85-0B000241356A}"/>
              </a:ext>
            </a:extLst>
          </p:cNvPr>
          <p:cNvSpPr>
            <a:spLocks noGrp="1"/>
          </p:cNvSpPr>
          <p:nvPr>
            <p:ph idx="1"/>
          </p:nvPr>
        </p:nvSpPr>
        <p:spPr>
          <a:xfrm>
            <a:off x="655320" y="2841734"/>
            <a:ext cx="5120113" cy="2473216"/>
          </a:xfrm>
        </p:spPr>
        <p:txBody>
          <a:bodyPr>
            <a:normAutofit fontScale="92500" lnSpcReduction="10000"/>
          </a:bodyPr>
          <a:lstStyle/>
          <a:p>
            <a:pPr marL="514350" lvl="0" indent="-514350">
              <a:buFont typeface="+mj-lt"/>
              <a:buAutoNum type="arabicPeriod"/>
            </a:pPr>
            <a:r>
              <a:rPr lang="en-US" dirty="0">
                <a:latin typeface="Raleway" panose="020B0503030101060003" pitchFamily="34" charset="0"/>
              </a:rPr>
              <a:t>Relax</a:t>
            </a:r>
          </a:p>
          <a:p>
            <a:pPr marL="514350" lvl="0" indent="-514350">
              <a:buFont typeface="+mj-lt"/>
              <a:buAutoNum type="arabicPeriod"/>
            </a:pPr>
            <a:r>
              <a:rPr lang="en-US" dirty="0">
                <a:latin typeface="Raleway" panose="020B0503030101060003" pitchFamily="34" charset="0"/>
              </a:rPr>
              <a:t>Smile, show positivity and a good mood  </a:t>
            </a:r>
          </a:p>
          <a:p>
            <a:pPr marL="514350" lvl="0" indent="-514350">
              <a:buFont typeface="+mj-lt"/>
              <a:buAutoNum type="arabicPeriod"/>
            </a:pPr>
            <a:r>
              <a:rPr lang="en-US" dirty="0">
                <a:latin typeface="Raleway" panose="020B0503030101060003" pitchFamily="34" charset="0"/>
              </a:rPr>
              <a:t>Answer the phone with enthusiasm         </a:t>
            </a:r>
          </a:p>
          <a:p>
            <a:pPr marL="0" indent="0">
              <a:buNone/>
            </a:pPr>
            <a:r>
              <a:rPr lang="en-US" dirty="0">
                <a:latin typeface="Raleway" panose="020B0503030101060003" pitchFamily="34" charset="0"/>
              </a:rPr>
              <a:t> </a:t>
            </a:r>
          </a:p>
          <a:p>
            <a:endParaRPr lang="en-US" sz="1800" dirty="0"/>
          </a:p>
        </p:txBody>
      </p:sp>
      <p:pic>
        <p:nvPicPr>
          <p:cNvPr id="5" name="Picture 4">
            <a:extLst>
              <a:ext uri="{FF2B5EF4-FFF2-40B4-BE49-F238E27FC236}">
                <a16:creationId xmlns:a16="http://schemas.microsoft.com/office/drawing/2014/main" id="{FE6C7B13-62D3-4E73-85B3-C1DAEA1106B8}"/>
              </a:ext>
            </a:extLst>
          </p:cNvPr>
          <p:cNvPicPr>
            <a:picLocks noChangeAspect="1"/>
          </p:cNvPicPr>
          <p:nvPr/>
        </p:nvPicPr>
        <p:blipFill rotWithShape="1">
          <a:blip r:embed="rId3">
            <a:extLst>
              <a:ext uri="{28A0092B-C50C-407E-A947-70E740481C1C}">
                <a14:useLocalDpi xmlns:a14="http://schemas.microsoft.com/office/drawing/2010/main" val="0"/>
              </a:ext>
            </a:extLst>
          </a:blip>
          <a:srcRect l="41107" r="7112"/>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009349391"/>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054F651-5D73-4014-989D-7D682210C2A7}"/>
              </a:ext>
            </a:extLst>
          </p:cNvPr>
          <p:cNvSpPr>
            <a:spLocks noGrp="1"/>
          </p:cNvSpPr>
          <p:nvPr>
            <p:ph type="title"/>
          </p:nvPr>
        </p:nvSpPr>
        <p:spPr>
          <a:xfrm>
            <a:off x="6094105" y="802955"/>
            <a:ext cx="4977976" cy="1454051"/>
          </a:xfrm>
        </p:spPr>
        <p:txBody>
          <a:bodyPr vert="horz" lIns="91440" tIns="45720" rIns="91440" bIns="45720" rtlCol="0" anchor="ctr">
            <a:normAutofit fontScale="90000"/>
          </a:bodyPr>
          <a:lstStyle/>
          <a:p>
            <a:r>
              <a:rPr lang="en-US" b="1" dirty="0">
                <a:solidFill>
                  <a:srgbClr val="000000"/>
                </a:solidFill>
                <a:latin typeface="Raleway" panose="020B0503030101060003" pitchFamily="34" charset="0"/>
              </a:rPr>
              <a:t>E-mail Etiquette – The Modern Letter   </a:t>
            </a:r>
          </a:p>
        </p:txBody>
      </p:sp>
      <p:sp>
        <p:nvSpPr>
          <p:cNvPr id="14"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Content Placeholder 3">
            <a:extLst>
              <a:ext uri="{FF2B5EF4-FFF2-40B4-BE49-F238E27FC236}">
                <a16:creationId xmlns:a16="http://schemas.microsoft.com/office/drawing/2014/main" id="{79C5B844-F351-4C58-87BF-9D21B81518A7}"/>
              </a:ext>
            </a:extLst>
          </p:cNvPr>
          <p:cNvPicPr>
            <a:picLocks noGrp="1" noChangeAspect="1"/>
          </p:cNvPicPr>
          <p:nvPr>
            <p:ph idx="1"/>
          </p:nvPr>
        </p:nvPicPr>
        <p:blipFill rotWithShape="1">
          <a:blip r:embed="rId4">
            <a:alphaModFix/>
          </a:blip>
          <a:srcRect t="8029" r="1" b="11379"/>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a:scene3d>
            <a:camera prst="orthographicFront"/>
            <a:lightRig rig="threePt" dir="t"/>
          </a:scene3d>
          <a:sp3d>
            <a:bevelT w="165100" prst="coolSlant"/>
          </a:sp3d>
        </p:spPr>
      </p:pic>
      <p:sp>
        <p:nvSpPr>
          <p:cNvPr id="5" name="TextBox 4">
            <a:extLst>
              <a:ext uri="{FF2B5EF4-FFF2-40B4-BE49-F238E27FC236}">
                <a16:creationId xmlns:a16="http://schemas.microsoft.com/office/drawing/2014/main" id="{B57E0C37-E274-4B79-A5D0-0FBE996F856D}"/>
              </a:ext>
            </a:extLst>
          </p:cNvPr>
          <p:cNvSpPr txBox="1"/>
          <p:nvPr/>
        </p:nvSpPr>
        <p:spPr>
          <a:xfrm>
            <a:off x="6090574" y="2421682"/>
            <a:ext cx="4977578" cy="3639289"/>
          </a:xfrm>
          <a:prstGeom prst="rect">
            <a:avLst/>
          </a:prstGeom>
        </p:spPr>
        <p:txBody>
          <a:bodyPr vert="horz" lIns="91440" tIns="45720" rIns="91440" bIns="45720" rtlCol="0" anchor="ctr">
            <a:normAutofit/>
          </a:bodyPr>
          <a:lstStyle/>
          <a:p>
            <a:pPr defTabSz="914400">
              <a:lnSpc>
                <a:spcPct val="90000"/>
              </a:lnSpc>
              <a:spcAft>
                <a:spcPts val="600"/>
              </a:spcAft>
            </a:pPr>
            <a:r>
              <a:rPr lang="en-US" sz="2400" dirty="0">
                <a:solidFill>
                  <a:srgbClr val="000000"/>
                </a:solidFill>
                <a:latin typeface="Raleway" panose="020B0503030101060003" pitchFamily="34" charset="0"/>
              </a:rPr>
              <a:t>When you send an Email, the content, tone, professionalism and format reflect the reputation of you, the sender and the Company.   In your email is where image and reputation are very important. </a:t>
            </a:r>
          </a:p>
          <a:p>
            <a:pPr indent="-228600" defTabSz="914400">
              <a:lnSpc>
                <a:spcPct val="90000"/>
              </a:lnSpc>
              <a:spcAft>
                <a:spcPts val="600"/>
              </a:spcAft>
              <a:buFont typeface="Arial" panose="020B0604020202020204" pitchFamily="34" charset="0"/>
              <a:buChar char="•"/>
            </a:pPr>
            <a:endParaRPr lang="en-US" sz="2000" dirty="0">
              <a:solidFill>
                <a:srgbClr val="000000"/>
              </a:solidFill>
            </a:endParaRPr>
          </a:p>
        </p:txBody>
      </p:sp>
    </p:spTree>
    <p:extLst>
      <p:ext uri="{BB962C8B-B14F-4D97-AF65-F5344CB8AC3E}">
        <p14:creationId xmlns:p14="http://schemas.microsoft.com/office/powerpoint/2010/main" val="4006005323"/>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mage result for email etiquette">
            <a:extLst>
              <a:ext uri="{FF2B5EF4-FFF2-40B4-BE49-F238E27FC236}">
                <a16:creationId xmlns:a16="http://schemas.microsoft.com/office/drawing/2014/main" id="{EF0AB298-C6E6-4D88-807D-8A07C5FA819D}"/>
              </a:ext>
            </a:extLst>
          </p:cNvPr>
          <p:cNvPicPr/>
          <p:nvPr/>
        </p:nvPicPr>
        <p:blipFill rotWithShape="1">
          <a:blip r:embed="rId3">
            <a:extLst>
              <a:ext uri="{28A0092B-C50C-407E-A947-70E740481C1C}">
                <a14:useLocalDpi xmlns:a14="http://schemas.microsoft.com/office/drawing/2010/main" val="0"/>
              </a:ext>
            </a:extLst>
          </a:blip>
          <a:srcRect l="387" r="915" b="1"/>
          <a:stretch/>
        </p:blipFill>
        <p:spPr bwMode="auto">
          <a:xfrm>
            <a:off x="1" y="10"/>
            <a:ext cx="9669642" cy="6857990"/>
          </a:xfrm>
          <a:prstGeom prst="rect">
            <a:avLst/>
          </a:prstGeom>
          <a:noFill/>
          <a:extLst>
            <a:ext uri="{53640926-AAD7-44D8-BBD7-CCE9431645EC}">
              <a14:shadowObscured xmlns:a14="http://schemas.microsoft.com/office/drawing/2010/main"/>
            </a:ext>
          </a:extLst>
        </p:spPr>
      </p:pic>
      <p:sp>
        <p:nvSpPr>
          <p:cNvPr id="20" name="Rectangle 1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551D40F-6189-405E-BEC4-B68FBCFE0C9B}"/>
              </a:ext>
            </a:extLst>
          </p:cNvPr>
          <p:cNvSpPr>
            <a:spLocks noGrp="1"/>
          </p:cNvSpPr>
          <p:nvPr>
            <p:ph type="title"/>
          </p:nvPr>
        </p:nvSpPr>
        <p:spPr>
          <a:xfrm>
            <a:off x="7531610" y="793750"/>
            <a:ext cx="3822189" cy="1168400"/>
          </a:xfrm>
        </p:spPr>
        <p:txBody>
          <a:bodyPr>
            <a:normAutofit/>
          </a:bodyPr>
          <a:lstStyle/>
          <a:p>
            <a:r>
              <a:rPr lang="en-US" sz="4000" b="1" dirty="0">
                <a:latin typeface="Raleway" panose="020B0503030101060003" pitchFamily="34" charset="0"/>
              </a:rPr>
              <a:t>Email Format</a:t>
            </a:r>
          </a:p>
        </p:txBody>
      </p:sp>
      <p:sp>
        <p:nvSpPr>
          <p:cNvPr id="3" name="Content Placeholder 2">
            <a:extLst>
              <a:ext uri="{FF2B5EF4-FFF2-40B4-BE49-F238E27FC236}">
                <a16:creationId xmlns:a16="http://schemas.microsoft.com/office/drawing/2014/main" id="{6F51BBE6-9C46-4ADB-9B7C-3E306352FEF1}"/>
              </a:ext>
            </a:extLst>
          </p:cNvPr>
          <p:cNvSpPr>
            <a:spLocks noGrp="1"/>
          </p:cNvSpPr>
          <p:nvPr>
            <p:ph idx="1"/>
          </p:nvPr>
        </p:nvSpPr>
        <p:spPr>
          <a:xfrm>
            <a:off x="7531610" y="2434201"/>
            <a:ext cx="3822189" cy="3742762"/>
          </a:xfrm>
        </p:spPr>
        <p:txBody>
          <a:bodyPr>
            <a:normAutofit/>
          </a:bodyPr>
          <a:lstStyle/>
          <a:p>
            <a:pPr marL="514350" indent="-514350">
              <a:buFont typeface="+mj-lt"/>
              <a:buAutoNum type="arabicPeriod"/>
            </a:pPr>
            <a:r>
              <a:rPr lang="en-US" sz="2000" dirty="0">
                <a:latin typeface="Raleway" panose="020B0503030101060003" pitchFamily="34" charset="0"/>
              </a:rPr>
              <a:t>Include the standard Company signature and format.</a:t>
            </a:r>
          </a:p>
          <a:p>
            <a:pPr marL="0" indent="0">
              <a:buNone/>
            </a:pPr>
            <a:endParaRPr lang="en-US" sz="2000" dirty="0">
              <a:latin typeface="Raleway" panose="020B0503030101060003" pitchFamily="34" charset="0"/>
            </a:endParaRPr>
          </a:p>
          <a:p>
            <a:pPr marL="514350" indent="-514350">
              <a:buAutoNum type="arabicPeriod" startAt="2"/>
            </a:pPr>
            <a:r>
              <a:rPr lang="en-US" sz="2000" dirty="0">
                <a:latin typeface="Raleway" panose="020B0503030101060003" pitchFamily="34" charset="0"/>
              </a:rPr>
              <a:t>Keep your fonts classic. </a:t>
            </a:r>
            <a:r>
              <a:rPr lang="en-US" sz="2000" dirty="0" err="1">
                <a:latin typeface="Raleway" panose="020B0503030101060003" pitchFamily="34" charset="0"/>
              </a:rPr>
              <a:t>Raleway</a:t>
            </a:r>
            <a:r>
              <a:rPr lang="en-US" sz="2000" dirty="0">
                <a:latin typeface="Raleway" panose="020B0503030101060003" pitchFamily="34" charset="0"/>
              </a:rPr>
              <a:t> 12 pt. font</a:t>
            </a:r>
          </a:p>
          <a:p>
            <a:pPr marL="0" indent="0">
              <a:buNone/>
            </a:pPr>
            <a:r>
              <a:rPr lang="en-US" sz="2000" dirty="0">
                <a:latin typeface="Raleway" panose="020B0503030101060003" pitchFamily="34" charset="0"/>
              </a:rPr>
              <a:t>        </a:t>
            </a:r>
          </a:p>
          <a:p>
            <a:pPr marL="514350" indent="-514350">
              <a:buAutoNum type="arabicPeriod" startAt="3"/>
            </a:pPr>
            <a:r>
              <a:rPr lang="en-US" sz="2000" dirty="0">
                <a:latin typeface="Raleway" panose="020B0503030101060003" pitchFamily="34" charset="0"/>
              </a:rPr>
              <a:t>Use your Company Email address.</a:t>
            </a:r>
          </a:p>
        </p:txBody>
      </p:sp>
    </p:spTree>
    <p:extLst>
      <p:ext uri="{BB962C8B-B14F-4D97-AF65-F5344CB8AC3E}">
        <p14:creationId xmlns:p14="http://schemas.microsoft.com/office/powerpoint/2010/main" val="3105179586"/>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See the source image">
            <a:extLst>
              <a:ext uri="{FF2B5EF4-FFF2-40B4-BE49-F238E27FC236}">
                <a16:creationId xmlns:a16="http://schemas.microsoft.com/office/drawing/2014/main" id="{EA7DB340-0DD3-4886-9152-27C91C724C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115" b="19318"/>
          <a:stretch/>
        </p:blipFill>
        <p:spPr bwMode="auto">
          <a:xfrm>
            <a:off x="0"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76"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77" name="Straight Connector 76">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22FA116-E2F3-4605-9805-B69D1FC8600B}"/>
              </a:ext>
            </a:extLst>
          </p:cNvPr>
          <p:cNvSpPr>
            <a:spLocks noGrp="1"/>
          </p:cNvSpPr>
          <p:nvPr>
            <p:ph idx="1"/>
          </p:nvPr>
        </p:nvSpPr>
        <p:spPr>
          <a:xfrm>
            <a:off x="458250" y="2667001"/>
            <a:ext cx="4593021" cy="3114674"/>
          </a:xfrm>
        </p:spPr>
        <p:txBody>
          <a:bodyPr anchor="ctr">
            <a:normAutofit fontScale="92500" lnSpcReduction="10000"/>
          </a:bodyPr>
          <a:lstStyle/>
          <a:p>
            <a:pPr marL="0" indent="0">
              <a:buNone/>
            </a:pPr>
            <a:r>
              <a:rPr lang="en-US" sz="1800" dirty="0">
                <a:latin typeface="Raleway" panose="020B0503030101060003" pitchFamily="34" charset="0"/>
              </a:rPr>
              <a:t>Just as answering the phone is important, so too is proper Email Etiquette and content.  </a:t>
            </a:r>
          </a:p>
          <a:p>
            <a:pPr marL="0" indent="0">
              <a:buNone/>
            </a:pPr>
            <a:endParaRPr lang="en-US" sz="1800" dirty="0">
              <a:latin typeface="Raleway" panose="020B0503030101060003" pitchFamily="34" charset="0"/>
            </a:endParaRPr>
          </a:p>
          <a:p>
            <a:pPr marL="0" indent="0">
              <a:buNone/>
            </a:pPr>
            <a:r>
              <a:rPr lang="en-US" sz="1800" dirty="0">
                <a:latin typeface="Raleway" panose="020B0503030101060003" pitchFamily="34" charset="0"/>
              </a:rPr>
              <a:t>In addition, Emails are often short and are highly susceptible to misinterpretations, so polite, clear and concise Emails are best.   </a:t>
            </a:r>
          </a:p>
          <a:p>
            <a:pPr marL="0" indent="0">
              <a:buNone/>
            </a:pPr>
            <a:endParaRPr lang="en-US" sz="1800" dirty="0">
              <a:latin typeface="Raleway" panose="020B0503030101060003" pitchFamily="34" charset="0"/>
            </a:endParaRPr>
          </a:p>
          <a:p>
            <a:pPr marL="0" indent="0">
              <a:buNone/>
            </a:pPr>
            <a:endParaRPr lang="en-US" sz="1800" b="1" dirty="0">
              <a:latin typeface="Raleway" panose="020B0503030101060003" pitchFamily="34" charset="0"/>
            </a:endParaRPr>
          </a:p>
          <a:p>
            <a:pPr marL="0" indent="0">
              <a:buNone/>
            </a:pPr>
            <a:endParaRPr lang="en-US" sz="1800" b="1" dirty="0">
              <a:latin typeface="Raleway" panose="020B0503030101060003" pitchFamily="34" charset="0"/>
            </a:endParaRPr>
          </a:p>
          <a:p>
            <a:pPr marL="0" indent="0">
              <a:buNone/>
            </a:pPr>
            <a:r>
              <a:rPr lang="en-US" sz="1500" b="1" dirty="0">
                <a:latin typeface="Raleway" panose="020B0503030101060003" pitchFamily="34" charset="0"/>
              </a:rPr>
              <a:t>Refer to Pages 56-57</a:t>
            </a:r>
          </a:p>
          <a:p>
            <a:pPr marL="0" indent="0">
              <a:buNone/>
            </a:pPr>
            <a:endParaRPr lang="en-US" sz="1800" dirty="0"/>
          </a:p>
        </p:txBody>
      </p:sp>
    </p:spTree>
    <p:extLst>
      <p:ext uri="{BB962C8B-B14F-4D97-AF65-F5344CB8AC3E}">
        <p14:creationId xmlns:p14="http://schemas.microsoft.com/office/powerpoint/2010/main" val="419123467"/>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596BC-233B-4AFA-8367-B7F0EDC295B1}"/>
              </a:ext>
            </a:extLst>
          </p:cNvPr>
          <p:cNvSpPr>
            <a:spLocks noGrp="1"/>
          </p:cNvSpPr>
          <p:nvPr>
            <p:ph type="title"/>
          </p:nvPr>
        </p:nvSpPr>
        <p:spPr>
          <a:xfrm>
            <a:off x="648929" y="629266"/>
            <a:ext cx="4944152" cy="1622321"/>
          </a:xfrm>
        </p:spPr>
        <p:txBody>
          <a:bodyPr vert="horz" lIns="91440" tIns="45720" rIns="91440" bIns="45720" rtlCol="0" anchor="ctr">
            <a:normAutofit/>
          </a:bodyPr>
          <a:lstStyle/>
          <a:p>
            <a:r>
              <a:rPr lang="en-US" b="1" kern="1200" dirty="0">
                <a:solidFill>
                  <a:schemeClr val="tx1"/>
                </a:solidFill>
                <a:latin typeface="Raleway" panose="020B0503030101060003" pitchFamily="34" charset="0"/>
              </a:rPr>
              <a:t>101 Essentials of</a:t>
            </a:r>
            <a:br>
              <a:rPr lang="en-US" b="1" kern="1200" dirty="0">
                <a:solidFill>
                  <a:schemeClr val="tx1"/>
                </a:solidFill>
                <a:latin typeface="Raleway" panose="020B0503030101060003" pitchFamily="34" charset="0"/>
              </a:rPr>
            </a:br>
            <a:r>
              <a:rPr lang="en-US" b="1" kern="1200" dirty="0">
                <a:solidFill>
                  <a:schemeClr val="tx1"/>
                </a:solidFill>
                <a:latin typeface="Raleway" panose="020B0503030101060003" pitchFamily="34" charset="0"/>
              </a:rPr>
              <a:t> Fair Housing  </a:t>
            </a:r>
          </a:p>
        </p:txBody>
      </p:sp>
      <p:sp>
        <p:nvSpPr>
          <p:cNvPr id="3" name="TextBox 2">
            <a:extLst>
              <a:ext uri="{FF2B5EF4-FFF2-40B4-BE49-F238E27FC236}">
                <a16:creationId xmlns:a16="http://schemas.microsoft.com/office/drawing/2014/main" id="{A2A2999A-30C1-491C-A37C-D41409CC7F27}"/>
              </a:ext>
            </a:extLst>
          </p:cNvPr>
          <p:cNvSpPr txBox="1"/>
          <p:nvPr/>
        </p:nvSpPr>
        <p:spPr>
          <a:xfrm>
            <a:off x="648930" y="2438400"/>
            <a:ext cx="4944151" cy="3785419"/>
          </a:xfrm>
          <a:prstGeom prst="rect">
            <a:avLst/>
          </a:prstGeom>
        </p:spPr>
        <p:txBody>
          <a:bodyPr vert="horz" lIns="91440" tIns="45720" rIns="91440" bIns="45720" rtlCol="0">
            <a:normAutofit/>
          </a:bodyPr>
          <a:lstStyle/>
          <a:p>
            <a:pPr defTabSz="914400">
              <a:lnSpc>
                <a:spcPct val="90000"/>
              </a:lnSpc>
              <a:spcAft>
                <a:spcPts val="600"/>
              </a:spcAft>
              <a:defRPr/>
            </a:pPr>
            <a:r>
              <a:rPr lang="en-US" sz="2400" dirty="0">
                <a:latin typeface="Raleway" panose="020B0503030101060003" pitchFamily="34" charset="0"/>
              </a:rPr>
              <a:t>Denizen Management strongly believes in the right of every qualified applicant to receive equal access to housing and treatment by our Employees; and is closely tied to our </a:t>
            </a:r>
            <a:r>
              <a:rPr lang="en-US" sz="2400" i="1" dirty="0">
                <a:latin typeface="Raleway" panose="020B0503030101060003" pitchFamily="34" charset="0"/>
              </a:rPr>
              <a:t>We Are QUE</a:t>
            </a:r>
            <a:r>
              <a:rPr lang="en-US" sz="2400" dirty="0">
                <a:latin typeface="Raleway" panose="020B0503030101060003" pitchFamily="34" charset="0"/>
              </a:rPr>
              <a:t> culture, based in a fundamental philosophy of caring for others.  </a:t>
            </a:r>
          </a:p>
        </p:txBody>
      </p:sp>
      <p:sp>
        <p:nvSpPr>
          <p:cNvPr id="27" name="Rectangle 26">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mage result for fair housing">
            <a:extLst>
              <a:ext uri="{FF2B5EF4-FFF2-40B4-BE49-F238E27FC236}">
                <a16:creationId xmlns:a16="http://schemas.microsoft.com/office/drawing/2014/main" id="{9A17A35B-E4B5-4106-A0EE-A02176CC4997}"/>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6904709" y="1108448"/>
            <a:ext cx="4475531" cy="4637856"/>
          </a:xfrm>
          <a:prstGeom prst="rect">
            <a:avLst/>
          </a:prstGeom>
          <a:noFill/>
          <a:effectLst/>
        </p:spPr>
      </p:pic>
    </p:spTree>
    <p:extLst>
      <p:ext uri="{BB962C8B-B14F-4D97-AF65-F5344CB8AC3E}">
        <p14:creationId xmlns:p14="http://schemas.microsoft.com/office/powerpoint/2010/main" val="1231970996"/>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D325F43-CAC3-418E-85EB-2EAE8DC5D176}"/>
              </a:ext>
            </a:extLst>
          </p:cNvPr>
          <p:cNvPicPr/>
          <p:nvPr/>
        </p:nvPicPr>
        <p:blipFill rotWithShape="1">
          <a:blip r:embed="rId3" cstate="print">
            <a:extLst>
              <a:ext uri="{28A0092B-C50C-407E-A947-70E740481C1C}">
                <a14:useLocalDpi xmlns:a14="http://schemas.microsoft.com/office/drawing/2010/main" val="0"/>
              </a:ext>
            </a:extLst>
          </a:blip>
          <a:srcRect t="11388" b="4343"/>
          <a:stretch/>
        </p:blipFill>
        <p:spPr bwMode="auto">
          <a:xfrm>
            <a:off x="-1" y="10"/>
            <a:ext cx="12192000" cy="6857990"/>
          </a:xfrm>
          <a:prstGeom prst="rect">
            <a:avLst/>
          </a:prstGeom>
          <a:extLst>
            <a:ext uri="{53640926-AAD7-44D8-BBD7-CCE9431645EC}">
              <a14:shadowObscured xmlns:a14="http://schemas.microsoft.com/office/drawing/2010/main"/>
            </a:ext>
          </a:extLst>
        </p:spPr>
      </p:pic>
      <p:sp>
        <p:nvSpPr>
          <p:cNvPr id="14"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053292FB-CB3A-44EE-A07E-4E827067BEC6}"/>
              </a:ext>
            </a:extLst>
          </p:cNvPr>
          <p:cNvSpPr>
            <a:spLocks noGrp="1"/>
          </p:cNvSpPr>
          <p:nvPr>
            <p:ph type="title"/>
          </p:nvPr>
        </p:nvSpPr>
        <p:spPr>
          <a:xfrm>
            <a:off x="709448" y="1913950"/>
            <a:ext cx="4204137" cy="1342754"/>
          </a:xfrm>
        </p:spPr>
        <p:txBody>
          <a:bodyPr>
            <a:normAutofit/>
          </a:bodyPr>
          <a:lstStyle/>
          <a:p>
            <a:pPr algn="ctr"/>
            <a:r>
              <a:rPr lang="en-US" sz="3600" b="1" dirty="0">
                <a:latin typeface="Raleway" panose="020B0503030101060003" pitchFamily="34" charset="0"/>
              </a:rPr>
              <a:t>To Start Your Day Team Huddles</a:t>
            </a:r>
            <a:endParaRPr lang="en-US" sz="3600" dirty="0">
              <a:latin typeface="Raleway" panose="020B0503030101060003" pitchFamily="34" charset="0"/>
            </a:endParaRPr>
          </a:p>
        </p:txBody>
      </p:sp>
      <p:cxnSp>
        <p:nvCxnSpPr>
          <p:cNvPr id="16" name="Straight Connector 15">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AAFFCBB-92E7-448E-A71D-96B3BC753C60}"/>
              </a:ext>
            </a:extLst>
          </p:cNvPr>
          <p:cNvSpPr>
            <a:spLocks noGrp="1"/>
          </p:cNvSpPr>
          <p:nvPr>
            <p:ph idx="1"/>
          </p:nvPr>
        </p:nvSpPr>
        <p:spPr>
          <a:xfrm>
            <a:off x="525516" y="3417573"/>
            <a:ext cx="4593021" cy="2619839"/>
          </a:xfrm>
        </p:spPr>
        <p:txBody>
          <a:bodyPr anchor="ctr">
            <a:normAutofit/>
          </a:bodyPr>
          <a:lstStyle/>
          <a:p>
            <a:pPr marL="0" indent="0">
              <a:buNone/>
            </a:pPr>
            <a:r>
              <a:rPr lang="en-US" sz="1800">
                <a:latin typeface="Raleway" panose="020B0503030101060003" pitchFamily="34" charset="0"/>
              </a:rPr>
              <a:t>Communication is the key to all successful relationships; professional or personal.  Many companies with excellent missions, products and services fail due to lack of recognition of the importance to communicate effectively with their Employees; and with </a:t>
            </a:r>
            <a:r>
              <a:rPr lang="en-US" sz="1800" u="sng">
                <a:latin typeface="Raleway" panose="020B0503030101060003" pitchFamily="34" charset="0"/>
              </a:rPr>
              <a:t>one another</a:t>
            </a:r>
            <a:r>
              <a:rPr lang="en-US" sz="1800">
                <a:latin typeface="Raleway" panose="020B0503030101060003" pitchFamily="34" charset="0"/>
              </a:rPr>
              <a:t>.  </a:t>
            </a:r>
          </a:p>
          <a:p>
            <a:pPr marL="0" indent="0">
              <a:buNone/>
            </a:pPr>
            <a:endParaRPr lang="en-US" sz="1800"/>
          </a:p>
        </p:txBody>
      </p:sp>
    </p:spTree>
    <p:extLst>
      <p:ext uri="{BB962C8B-B14F-4D97-AF65-F5344CB8AC3E}">
        <p14:creationId xmlns:p14="http://schemas.microsoft.com/office/powerpoint/2010/main" val="1845126519"/>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688984-CAF6-493D-A691-224E712EF66A}"/>
              </a:ext>
            </a:extLst>
          </p:cNvPr>
          <p:cNvPicPr>
            <a:picLocks noChangeAspect="1"/>
          </p:cNvPicPr>
          <p:nvPr/>
        </p:nvPicPr>
        <p:blipFill rotWithShape="1">
          <a:blip r:embed="rId3"/>
          <a:srcRect l="15794"/>
          <a:stretch/>
        </p:blipFill>
        <p:spPr>
          <a:xfrm>
            <a:off x="4492256" y="10"/>
            <a:ext cx="7699744" cy="6857990"/>
          </a:xfrm>
          <a:prstGeom prst="rect">
            <a:avLst/>
          </a:prstGeom>
        </p:spPr>
      </p:pic>
      <p:sp>
        <p:nvSpPr>
          <p:cNvPr id="9" name="Freeform: Shape 8">
            <a:extLst>
              <a:ext uri="{FF2B5EF4-FFF2-40B4-BE49-F238E27FC236}">
                <a16:creationId xmlns:a16="http://schemas.microsoft.com/office/drawing/2014/main" id="{77F03F58-787A-416A-A98C-FFD8B9B618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8"/>
            <a:ext cx="7778496" cy="6858478"/>
          </a:xfrm>
          <a:custGeom>
            <a:avLst/>
            <a:gdLst>
              <a:gd name="connsiteX0" fmla="*/ 0 w 7778496"/>
              <a:gd name="connsiteY0" fmla="*/ 0 h 6858478"/>
              <a:gd name="connsiteX1" fmla="*/ 3530316 w 7778496"/>
              <a:gd name="connsiteY1" fmla="*/ 0 h 6858478"/>
              <a:gd name="connsiteX2" fmla="*/ 4596544 w 7778496"/>
              <a:gd name="connsiteY2" fmla="*/ 0 h 6858478"/>
              <a:gd name="connsiteX3" fmla="*/ 4602121 w 7778496"/>
              <a:gd name="connsiteY3" fmla="*/ 0 h 6858478"/>
              <a:gd name="connsiteX4" fmla="*/ 7778496 w 7778496"/>
              <a:gd name="connsiteY4" fmla="*/ 6858478 h 6858478"/>
              <a:gd name="connsiteX5" fmla="*/ 353941 w 7778496"/>
              <a:gd name="connsiteY5" fmla="*/ 6858478 h 6858478"/>
              <a:gd name="connsiteX6" fmla="*/ 354201 w 7778496"/>
              <a:gd name="connsiteY6" fmla="*/ 6857916 h 6858478"/>
              <a:gd name="connsiteX7" fmla="*/ 0 w 7778496"/>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78496" h="6858478">
                <a:moveTo>
                  <a:pt x="0" y="0"/>
                </a:moveTo>
                <a:lnTo>
                  <a:pt x="3530316" y="0"/>
                </a:lnTo>
                <a:lnTo>
                  <a:pt x="4596544" y="0"/>
                </a:lnTo>
                <a:lnTo>
                  <a:pt x="4602121" y="0"/>
                </a:lnTo>
                <a:lnTo>
                  <a:pt x="7778496" y="6858478"/>
                </a:lnTo>
                <a:lnTo>
                  <a:pt x="353941" y="6858478"/>
                </a:lnTo>
                <a:lnTo>
                  <a:pt x="354201" y="6857916"/>
                </a:lnTo>
                <a:lnTo>
                  <a:pt x="0" y="6857916"/>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DFD86FC4-6180-4496-A438-83D518031C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9392"/>
            <a:ext cx="7450386" cy="6528608"/>
          </a:xfrm>
          <a:custGeom>
            <a:avLst/>
            <a:gdLst>
              <a:gd name="connsiteX0" fmla="*/ 0 w 7450386"/>
              <a:gd name="connsiteY0" fmla="*/ 0 h 6528608"/>
              <a:gd name="connsiteX1" fmla="*/ 2906170 w 7450386"/>
              <a:gd name="connsiteY1" fmla="*/ 0 h 6528608"/>
              <a:gd name="connsiteX2" fmla="*/ 3940000 w 7450386"/>
              <a:gd name="connsiteY2" fmla="*/ 0 h 6528608"/>
              <a:gd name="connsiteX3" fmla="*/ 4411669 w 7450386"/>
              <a:gd name="connsiteY3" fmla="*/ 0 h 6528608"/>
              <a:gd name="connsiteX4" fmla="*/ 7450386 w 7450386"/>
              <a:gd name="connsiteY4" fmla="*/ 6528607 h 6528608"/>
              <a:gd name="connsiteX5" fmla="*/ 7115869 w 7450386"/>
              <a:gd name="connsiteY5" fmla="*/ 6528607 h 6528608"/>
              <a:gd name="connsiteX6" fmla="*/ 7115869 w 7450386"/>
              <a:gd name="connsiteY6" fmla="*/ 6528608 h 6528608"/>
              <a:gd name="connsiteX7" fmla="*/ 575507 w 7450386"/>
              <a:gd name="connsiteY7" fmla="*/ 6528608 h 6528608"/>
              <a:gd name="connsiteX8" fmla="*/ 575737 w 7450386"/>
              <a:gd name="connsiteY8" fmla="*/ 6528115 h 6528608"/>
              <a:gd name="connsiteX9" fmla="*/ 0 w 7450386"/>
              <a:gd name="connsiteY9" fmla="*/ 6528115 h 6528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50386" h="6528608">
                <a:moveTo>
                  <a:pt x="0" y="0"/>
                </a:moveTo>
                <a:lnTo>
                  <a:pt x="2906170" y="0"/>
                </a:lnTo>
                <a:lnTo>
                  <a:pt x="3940000" y="0"/>
                </a:lnTo>
                <a:lnTo>
                  <a:pt x="4411669" y="0"/>
                </a:lnTo>
                <a:lnTo>
                  <a:pt x="7450386" y="6528607"/>
                </a:lnTo>
                <a:lnTo>
                  <a:pt x="7115869" y="6528607"/>
                </a:lnTo>
                <a:lnTo>
                  <a:pt x="7115869" y="6528608"/>
                </a:lnTo>
                <a:lnTo>
                  <a:pt x="575507" y="6528608"/>
                </a:lnTo>
                <a:lnTo>
                  <a:pt x="575737" y="6528115"/>
                </a:lnTo>
                <a:lnTo>
                  <a:pt x="0" y="6528115"/>
                </a:lnTo>
                <a:close/>
              </a:path>
            </a:pathLst>
          </a:cu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DAD5FD25-8386-4FB1-B667-4ECC6C6C5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5258"/>
            <a:ext cx="7198443" cy="6322742"/>
          </a:xfrm>
          <a:custGeom>
            <a:avLst/>
            <a:gdLst>
              <a:gd name="connsiteX0" fmla="*/ 0 w 7198443"/>
              <a:gd name="connsiteY0" fmla="*/ 0 h 6322742"/>
              <a:gd name="connsiteX1" fmla="*/ 2797519 w 7198443"/>
              <a:gd name="connsiteY1" fmla="*/ 0 h 6322742"/>
              <a:gd name="connsiteX2" fmla="*/ 3798749 w 7198443"/>
              <a:gd name="connsiteY2" fmla="*/ 0 h 6322742"/>
              <a:gd name="connsiteX3" fmla="*/ 4255545 w 7198443"/>
              <a:gd name="connsiteY3" fmla="*/ 0 h 6322742"/>
              <a:gd name="connsiteX4" fmla="*/ 7198443 w 7198443"/>
              <a:gd name="connsiteY4" fmla="*/ 6322741 h 6322742"/>
              <a:gd name="connsiteX5" fmla="*/ 6874474 w 7198443"/>
              <a:gd name="connsiteY5" fmla="*/ 6322741 h 6322742"/>
              <a:gd name="connsiteX6" fmla="*/ 6874474 w 7198443"/>
              <a:gd name="connsiteY6" fmla="*/ 6322742 h 6322742"/>
              <a:gd name="connsiteX7" fmla="*/ 540349 w 7198443"/>
              <a:gd name="connsiteY7" fmla="*/ 6322742 h 6322742"/>
              <a:gd name="connsiteX8" fmla="*/ 540571 w 7198443"/>
              <a:gd name="connsiteY8" fmla="*/ 6322264 h 6322742"/>
              <a:gd name="connsiteX9" fmla="*/ 0 w 7198443"/>
              <a:gd name="connsiteY9" fmla="*/ 6322264 h 632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98443" h="6322742">
                <a:moveTo>
                  <a:pt x="0" y="0"/>
                </a:moveTo>
                <a:lnTo>
                  <a:pt x="2797519" y="0"/>
                </a:lnTo>
                <a:lnTo>
                  <a:pt x="3798749" y="0"/>
                </a:lnTo>
                <a:lnTo>
                  <a:pt x="4255545" y="0"/>
                </a:lnTo>
                <a:lnTo>
                  <a:pt x="7198443" y="6322741"/>
                </a:lnTo>
                <a:lnTo>
                  <a:pt x="6874474" y="6322741"/>
                </a:lnTo>
                <a:lnTo>
                  <a:pt x="6874474" y="6322742"/>
                </a:lnTo>
                <a:lnTo>
                  <a:pt x="540349" y="6322742"/>
                </a:lnTo>
                <a:lnTo>
                  <a:pt x="540571" y="6322264"/>
                </a:lnTo>
                <a:lnTo>
                  <a:pt x="0" y="632226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8E501760-43AE-407E-BFFE-07978BC33A63}"/>
              </a:ext>
            </a:extLst>
          </p:cNvPr>
          <p:cNvSpPr txBox="1"/>
          <p:nvPr/>
        </p:nvSpPr>
        <p:spPr>
          <a:xfrm>
            <a:off x="642632" y="2258008"/>
            <a:ext cx="3849624" cy="3258773"/>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3000" dirty="0">
                <a:solidFill>
                  <a:srgbClr val="FFFFFF"/>
                </a:solidFill>
                <a:latin typeface="Raleway" panose="020B0503030101060003" pitchFamily="34" charset="0"/>
                <a:ea typeface="+mj-ea"/>
                <a:cs typeface="+mj-cs"/>
              </a:rPr>
              <a:t>Questions?</a:t>
            </a:r>
          </a:p>
          <a:p>
            <a:pPr defTabSz="914400">
              <a:lnSpc>
                <a:spcPct val="90000"/>
              </a:lnSpc>
              <a:spcBef>
                <a:spcPct val="0"/>
              </a:spcBef>
              <a:spcAft>
                <a:spcPts val="600"/>
              </a:spcAft>
            </a:pPr>
            <a:r>
              <a:rPr lang="en-US" sz="3000" dirty="0">
                <a:solidFill>
                  <a:srgbClr val="FFFFFF"/>
                </a:solidFill>
                <a:latin typeface="Raleway" panose="020B0503030101060003" pitchFamily="34" charset="0"/>
                <a:ea typeface="+mj-ea"/>
                <a:cs typeface="+mj-cs"/>
              </a:rPr>
              <a:t>Comments? </a:t>
            </a:r>
          </a:p>
          <a:p>
            <a:pPr defTabSz="914400">
              <a:lnSpc>
                <a:spcPct val="90000"/>
              </a:lnSpc>
              <a:spcBef>
                <a:spcPct val="0"/>
              </a:spcBef>
              <a:spcAft>
                <a:spcPts val="600"/>
              </a:spcAft>
            </a:pPr>
            <a:r>
              <a:rPr lang="en-US" sz="3000" dirty="0">
                <a:solidFill>
                  <a:srgbClr val="FFFFFF"/>
                </a:solidFill>
                <a:latin typeface="Raleway" panose="020B0503030101060003" pitchFamily="34" charset="0"/>
                <a:ea typeface="+mj-ea"/>
                <a:cs typeface="+mj-cs"/>
              </a:rPr>
              <a:t>Concerns?</a:t>
            </a:r>
          </a:p>
          <a:p>
            <a:pPr defTabSz="914400">
              <a:lnSpc>
                <a:spcPct val="90000"/>
              </a:lnSpc>
              <a:spcBef>
                <a:spcPct val="0"/>
              </a:spcBef>
              <a:spcAft>
                <a:spcPts val="600"/>
              </a:spcAft>
            </a:pPr>
            <a:endParaRPr lang="en-US" sz="3000" dirty="0">
              <a:solidFill>
                <a:srgbClr val="FFFFFF"/>
              </a:solidFill>
              <a:latin typeface="Raleway" panose="020B0503030101060003" pitchFamily="34" charset="0"/>
              <a:ea typeface="+mj-ea"/>
              <a:cs typeface="+mj-cs"/>
            </a:endParaRPr>
          </a:p>
          <a:p>
            <a:pPr defTabSz="914400">
              <a:lnSpc>
                <a:spcPct val="90000"/>
              </a:lnSpc>
              <a:spcBef>
                <a:spcPct val="0"/>
              </a:spcBef>
              <a:spcAft>
                <a:spcPts val="600"/>
              </a:spcAft>
            </a:pPr>
            <a:r>
              <a:rPr lang="en-US" sz="3000" dirty="0">
                <a:solidFill>
                  <a:srgbClr val="FFFFFF"/>
                </a:solidFill>
                <a:latin typeface="Raleway" panose="020B0503030101060003" pitchFamily="34" charset="0"/>
                <a:ea typeface="+mj-ea"/>
                <a:cs typeface="+mj-cs"/>
              </a:rPr>
              <a:t>Thank You!!</a:t>
            </a:r>
          </a:p>
          <a:p>
            <a:pPr defTabSz="914400">
              <a:lnSpc>
                <a:spcPct val="90000"/>
              </a:lnSpc>
              <a:spcBef>
                <a:spcPct val="0"/>
              </a:spcBef>
              <a:spcAft>
                <a:spcPts val="600"/>
              </a:spcAft>
            </a:pPr>
            <a:endParaRPr lang="en-US" sz="3000" dirty="0">
              <a:solidFill>
                <a:srgbClr val="FFFFFF"/>
              </a:solidFill>
              <a:latin typeface="+mj-lt"/>
              <a:ea typeface="+mj-ea"/>
              <a:cs typeface="+mj-cs"/>
            </a:endParaRPr>
          </a:p>
        </p:txBody>
      </p:sp>
    </p:spTree>
    <p:extLst>
      <p:ext uri="{BB962C8B-B14F-4D97-AF65-F5344CB8AC3E}">
        <p14:creationId xmlns:p14="http://schemas.microsoft.com/office/powerpoint/2010/main" val="2794574021"/>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FE14AE2-6BB3-469A-92DF-086677289F6E}"/>
              </a:ext>
            </a:extLst>
          </p:cNvPr>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23430" b="11352"/>
          <a:stretch/>
        </p:blipFill>
        <p:spPr bwMode="auto">
          <a:xfrm>
            <a:off x="-1" y="10"/>
            <a:ext cx="12192000" cy="6857990"/>
          </a:xfrm>
          <a:prstGeom prst="rect">
            <a:avLst/>
          </a:prstGeom>
          <a:extLst>
            <a:ext uri="{53640926-AAD7-44D8-BBD7-CCE9431645EC}">
              <a14:shadowObscured xmlns:a14="http://schemas.microsoft.com/office/drawing/2010/main"/>
            </a:ext>
          </a:extLst>
        </p:spPr>
      </p:pic>
      <p:sp>
        <p:nvSpPr>
          <p:cNvPr id="23"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14A21A38-F27D-44E3-B80D-D8381238BE77}"/>
              </a:ext>
            </a:extLst>
          </p:cNvPr>
          <p:cNvSpPr>
            <a:spLocks noGrp="1"/>
          </p:cNvSpPr>
          <p:nvPr>
            <p:ph type="title"/>
          </p:nvPr>
        </p:nvSpPr>
        <p:spPr>
          <a:xfrm>
            <a:off x="709448" y="1913950"/>
            <a:ext cx="4204137" cy="1342754"/>
          </a:xfrm>
        </p:spPr>
        <p:txBody>
          <a:bodyPr>
            <a:normAutofit/>
          </a:bodyPr>
          <a:lstStyle/>
          <a:p>
            <a:pPr algn="ctr"/>
            <a:r>
              <a:rPr lang="en-US" sz="3600" b="1">
                <a:latin typeface="Raleway" panose="020B0503030101060003" pitchFamily="34" charset="0"/>
              </a:rPr>
              <a:t>Our History   </a:t>
            </a:r>
          </a:p>
        </p:txBody>
      </p:sp>
      <p:cxnSp>
        <p:nvCxnSpPr>
          <p:cNvPr id="25" name="Straight Connector 24">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6A09804-96FB-4386-A376-30D81995E20F}"/>
              </a:ext>
            </a:extLst>
          </p:cNvPr>
          <p:cNvSpPr>
            <a:spLocks noGrp="1"/>
          </p:cNvSpPr>
          <p:nvPr>
            <p:ph idx="1"/>
          </p:nvPr>
        </p:nvSpPr>
        <p:spPr>
          <a:xfrm>
            <a:off x="525516" y="3417573"/>
            <a:ext cx="4593021" cy="2619839"/>
          </a:xfrm>
        </p:spPr>
        <p:txBody>
          <a:bodyPr anchor="ctr">
            <a:normAutofit/>
          </a:bodyPr>
          <a:lstStyle/>
          <a:p>
            <a:r>
              <a:rPr lang="en-US" sz="1500">
                <a:latin typeface="Raleway" panose="020B0503030101060003" pitchFamily="34" charset="0"/>
              </a:rPr>
              <a:t>Wanted to serve Residents and  the Denizen QUE concept was born ~ The Resident Experience.</a:t>
            </a:r>
          </a:p>
          <a:p>
            <a:r>
              <a:rPr lang="en-US" sz="1500">
                <a:latin typeface="Raleway" panose="020B0503030101060003" pitchFamily="34" charset="0"/>
              </a:rPr>
              <a:t>Customer Service is the foundation of Denizen Management</a:t>
            </a:r>
          </a:p>
          <a:p>
            <a:r>
              <a:rPr lang="en-US" sz="1500">
                <a:latin typeface="Raleway" panose="020B0503030101060003" pitchFamily="34" charset="0"/>
              </a:rPr>
              <a:t>Denizen Management and DenizenQUE founded on September 3, 2012</a:t>
            </a:r>
          </a:p>
          <a:p>
            <a:r>
              <a:rPr lang="en-US" sz="1500">
                <a:latin typeface="Raleway" panose="020B0503030101060003" pitchFamily="34" charset="0"/>
              </a:rPr>
              <a:t>Denizen Management and DenizenQUE merged companies rebranded as Denizen Management January 1, 2016</a:t>
            </a:r>
          </a:p>
        </p:txBody>
      </p:sp>
    </p:spTree>
    <p:extLst>
      <p:ext uri="{BB962C8B-B14F-4D97-AF65-F5344CB8AC3E}">
        <p14:creationId xmlns:p14="http://schemas.microsoft.com/office/powerpoint/2010/main" val="1960230151"/>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B6333E-ABE0-49AA-B5BE-4543713B3F1C}"/>
              </a:ext>
            </a:extLst>
          </p:cNvPr>
          <p:cNvSpPr>
            <a:spLocks noGrp="1"/>
          </p:cNvSpPr>
          <p:nvPr>
            <p:ph type="title"/>
          </p:nvPr>
        </p:nvSpPr>
        <p:spPr>
          <a:xfrm>
            <a:off x="119963" y="4750591"/>
            <a:ext cx="4068975" cy="1412119"/>
          </a:xfrm>
        </p:spPr>
        <p:txBody>
          <a:bodyPr vert="horz" lIns="91440" tIns="45720" rIns="91440" bIns="45720" rtlCol="0" anchor="ctr">
            <a:normAutofit/>
          </a:bodyPr>
          <a:lstStyle/>
          <a:p>
            <a:r>
              <a:rPr lang="en-US" sz="4800" b="1" dirty="0"/>
              <a:t>  </a:t>
            </a:r>
            <a:r>
              <a:rPr lang="en-US" sz="4800" b="1" dirty="0">
                <a:latin typeface="Raleway" panose="020B0503030101060003" pitchFamily="34" charset="0"/>
              </a:rPr>
              <a:t>We are QUE   </a:t>
            </a:r>
          </a:p>
        </p:txBody>
      </p:sp>
      <p:pic>
        <p:nvPicPr>
          <p:cNvPr id="12" name="Picture 11" descr="A picture containing text, wheel&#10;&#10;Description automatically generated">
            <a:extLst>
              <a:ext uri="{FF2B5EF4-FFF2-40B4-BE49-F238E27FC236}">
                <a16:creationId xmlns:a16="http://schemas.microsoft.com/office/drawing/2014/main" id="{E0671317-BC37-48E0-B7AC-CE66F4090D61}"/>
              </a:ext>
            </a:extLst>
          </p:cNvPr>
          <p:cNvPicPr/>
          <p:nvPr/>
        </p:nvPicPr>
        <p:blipFill rotWithShape="1">
          <a:blip r:embed="rId3">
            <a:extLst>
              <a:ext uri="{28A0092B-C50C-407E-A947-70E740481C1C}">
                <a14:useLocalDpi xmlns:a14="http://schemas.microsoft.com/office/drawing/2010/main" val="0"/>
              </a:ext>
            </a:extLst>
          </a:blip>
          <a:srcRect t="21513" b="22474"/>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50"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1A56221-26DE-4C5E-B6F9-5CE9287A1AAC}"/>
              </a:ext>
            </a:extLst>
          </p:cNvPr>
          <p:cNvSpPr txBox="1"/>
          <p:nvPr/>
        </p:nvSpPr>
        <p:spPr>
          <a:xfrm>
            <a:off x="4654294" y="4777739"/>
            <a:ext cx="6897626" cy="1399223"/>
          </a:xfrm>
          <a:prstGeom prst="rect">
            <a:avLst/>
          </a:prstGeom>
        </p:spPr>
        <p:txBody>
          <a:bodyPr vert="horz" lIns="91440" tIns="45720" rIns="91440" bIns="45720" rtlCol="0" anchor="ctr">
            <a:normAutofit fontScale="85000" lnSpcReduction="20000"/>
          </a:bodyPr>
          <a:lstStyle/>
          <a:p>
            <a:pPr defTabSz="914400">
              <a:lnSpc>
                <a:spcPct val="90000"/>
              </a:lnSpc>
              <a:spcAft>
                <a:spcPts val="600"/>
              </a:spcAft>
            </a:pPr>
            <a:r>
              <a:rPr lang="en-US" sz="1000" i="1" dirty="0"/>
              <a:t>     </a:t>
            </a:r>
            <a:endParaRPr lang="en-US" sz="1700" dirty="0"/>
          </a:p>
          <a:p>
            <a:pPr defTabSz="914400">
              <a:lnSpc>
                <a:spcPct val="90000"/>
              </a:lnSpc>
              <a:spcAft>
                <a:spcPts val="600"/>
              </a:spcAft>
            </a:pPr>
            <a:r>
              <a:rPr lang="en-US" sz="1700" b="1" i="1" dirty="0">
                <a:latin typeface="Raleway" panose="020B0503030101060003" pitchFamily="34" charset="0"/>
              </a:rPr>
              <a:t>Quality Service Quotients</a:t>
            </a:r>
            <a:r>
              <a:rPr lang="en-US" sz="1700" b="1" dirty="0">
                <a:latin typeface="Raleway" panose="020B0503030101060003" pitchFamily="34" charset="0"/>
              </a:rPr>
              <a:t> (“QSQ”) </a:t>
            </a:r>
            <a:r>
              <a:rPr lang="en-US" sz="1700" dirty="0">
                <a:latin typeface="Raleway" panose="020B0503030101060003" pitchFamily="34" charset="0"/>
              </a:rPr>
              <a:t>reinforce our </a:t>
            </a:r>
            <a:r>
              <a:rPr lang="en-US" sz="1700" i="1" dirty="0">
                <a:latin typeface="Raleway" panose="020B0503030101060003" pitchFamily="34" charset="0"/>
              </a:rPr>
              <a:t>Culture</a:t>
            </a:r>
            <a:r>
              <a:rPr lang="en-US" sz="1700" dirty="0">
                <a:latin typeface="Raleway" panose="020B0503030101060003" pitchFamily="34" charset="0"/>
              </a:rPr>
              <a:t> and we train our </a:t>
            </a:r>
            <a:r>
              <a:rPr lang="en-US" sz="1700" i="1" dirty="0">
                <a:latin typeface="Raleway" panose="020B0503030101060003" pitchFamily="34" charset="0"/>
              </a:rPr>
              <a:t>People </a:t>
            </a:r>
            <a:r>
              <a:rPr lang="en-US" sz="1700" dirty="0">
                <a:latin typeface="Raleway" panose="020B0503030101060003" pitchFamily="34" charset="0"/>
              </a:rPr>
              <a:t>utilizing Eight (8) </a:t>
            </a:r>
            <a:r>
              <a:rPr lang="en-US" sz="1700" i="1" dirty="0">
                <a:latin typeface="Raleway" panose="020B0503030101060003" pitchFamily="34" charset="0"/>
              </a:rPr>
              <a:t>Modules </a:t>
            </a:r>
            <a:r>
              <a:rPr lang="en-US" sz="1700" dirty="0">
                <a:latin typeface="Raleway" panose="020B0503030101060003" pitchFamily="34" charset="0"/>
              </a:rPr>
              <a:t>in the advancement of our QUALITY, UNIQUE and EXECPTIONAL customer service, </a:t>
            </a:r>
            <a:r>
              <a:rPr lang="en-US" sz="1700" i="1" dirty="0">
                <a:latin typeface="Raleway" panose="020B0503030101060003" pitchFamily="34" charset="0"/>
              </a:rPr>
              <a:t>The Resident Experience</a:t>
            </a:r>
          </a:p>
          <a:p>
            <a:pPr marL="342900" indent="-228600" defTabSz="914400">
              <a:lnSpc>
                <a:spcPct val="90000"/>
              </a:lnSpc>
              <a:spcAft>
                <a:spcPts val="600"/>
              </a:spcAft>
              <a:buFont typeface="Arial" panose="020B0604020202020204" pitchFamily="34" charset="0"/>
              <a:buChar char="•"/>
            </a:pPr>
            <a:endParaRPr lang="en-US" sz="1600" i="1" dirty="0">
              <a:latin typeface="Raleway" panose="020B0503030101060003" pitchFamily="34" charset="0"/>
            </a:endParaRPr>
          </a:p>
          <a:p>
            <a:pPr defTabSz="914400">
              <a:lnSpc>
                <a:spcPct val="90000"/>
              </a:lnSpc>
              <a:spcAft>
                <a:spcPts val="600"/>
              </a:spcAft>
            </a:pPr>
            <a:r>
              <a:rPr lang="en-US" sz="1600" dirty="0">
                <a:latin typeface="Raleway" panose="020B0503030101060003" pitchFamily="34" charset="0"/>
              </a:rPr>
              <a:t>Through the</a:t>
            </a:r>
            <a:r>
              <a:rPr lang="en-US" sz="1600" i="1" dirty="0">
                <a:latin typeface="Raleway" panose="020B0503030101060003" pitchFamily="34" charset="0"/>
              </a:rPr>
              <a:t> </a:t>
            </a:r>
            <a:r>
              <a:rPr lang="en-US" sz="1600" b="1" i="1" dirty="0">
                <a:latin typeface="Raleway" panose="020B0503030101060003" pitchFamily="34" charset="0"/>
              </a:rPr>
              <a:t>Leadership</a:t>
            </a:r>
            <a:r>
              <a:rPr lang="en-US" sz="1600" b="1" dirty="0">
                <a:latin typeface="Raleway" panose="020B0503030101060003" pitchFamily="34" charset="0"/>
              </a:rPr>
              <a:t> of our </a:t>
            </a:r>
            <a:r>
              <a:rPr lang="en-US" sz="1600" b="1" i="1" dirty="0">
                <a:latin typeface="Raleway" panose="020B0503030101060003" pitchFamily="34" charset="0"/>
              </a:rPr>
              <a:t>Experienced Team </a:t>
            </a:r>
            <a:r>
              <a:rPr lang="en-US" sz="1600" dirty="0">
                <a:latin typeface="Raleway" panose="020B0503030101060003" pitchFamily="34" charset="0"/>
              </a:rPr>
              <a:t>we listen, learn and understand our </a:t>
            </a:r>
            <a:r>
              <a:rPr lang="en-US" sz="1600" i="1" dirty="0">
                <a:latin typeface="Raleway" panose="020B0503030101060003" pitchFamily="34" charset="0"/>
              </a:rPr>
              <a:t>Owner</a:t>
            </a:r>
            <a:r>
              <a:rPr lang="en-US" sz="1600" dirty="0">
                <a:latin typeface="Raleway" panose="020B0503030101060003" pitchFamily="34" charset="0"/>
              </a:rPr>
              <a:t> goals and objectives, provide honest advice</a:t>
            </a:r>
            <a:r>
              <a:rPr lang="en-US" sz="1000" dirty="0"/>
              <a:t>.</a:t>
            </a:r>
          </a:p>
          <a:p>
            <a:pPr marL="342900" indent="-228600" defTabSz="914400">
              <a:lnSpc>
                <a:spcPct val="90000"/>
              </a:lnSpc>
              <a:spcAft>
                <a:spcPts val="600"/>
              </a:spcAft>
              <a:buFont typeface="Arial" panose="020B0604020202020204" pitchFamily="34" charset="0"/>
              <a:buChar char="•"/>
            </a:pPr>
            <a:endParaRPr lang="en-US" sz="1000" dirty="0"/>
          </a:p>
        </p:txBody>
      </p:sp>
    </p:spTree>
    <p:extLst>
      <p:ext uri="{BB962C8B-B14F-4D97-AF65-F5344CB8AC3E}">
        <p14:creationId xmlns:p14="http://schemas.microsoft.com/office/powerpoint/2010/main" val="1124423087"/>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02E989-D73F-48E5-8656-FE94034D8100}"/>
              </a:ext>
            </a:extLst>
          </p:cNvPr>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17278" r="9091" b="6113"/>
          <a:stretch/>
        </p:blipFill>
        <p:spPr bwMode="auto">
          <a:xfrm>
            <a:off x="20" y="10"/>
            <a:ext cx="12191980" cy="6857990"/>
          </a:xfrm>
          <a:prstGeom prst="rect">
            <a:avLst/>
          </a:prstGeom>
          <a:extLst>
            <a:ext uri="{53640926-AAD7-44D8-BBD7-CCE9431645EC}">
              <a14:shadowObscured xmlns:a14="http://schemas.microsoft.com/office/drawing/2010/main"/>
            </a:ext>
          </a:extLst>
        </p:spPr>
      </p:pic>
      <p:sp>
        <p:nvSpPr>
          <p:cNvPr id="30" name="Rectangle 23">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38A13A-D957-4798-A772-C56648E68F63}"/>
              </a:ext>
            </a:extLst>
          </p:cNvPr>
          <p:cNvSpPr>
            <a:spLocks noGrp="1"/>
          </p:cNvSpPr>
          <p:nvPr>
            <p:ph type="title"/>
          </p:nvPr>
        </p:nvSpPr>
        <p:spPr>
          <a:xfrm>
            <a:off x="594804" y="640263"/>
            <a:ext cx="6619811" cy="1344975"/>
          </a:xfrm>
        </p:spPr>
        <p:txBody>
          <a:bodyPr vert="horz" lIns="91440" tIns="45720" rIns="91440" bIns="45720" rtlCol="0" anchor="ctr">
            <a:normAutofit/>
          </a:bodyPr>
          <a:lstStyle/>
          <a:p>
            <a:pPr algn="ctr"/>
            <a:r>
              <a:rPr lang="en-US" sz="4000" b="1" dirty="0">
                <a:latin typeface="Raleway" panose="020B0503030101060003" pitchFamily="34" charset="0"/>
              </a:rPr>
              <a:t>Quality Service Quotients (QSQ) </a:t>
            </a:r>
          </a:p>
        </p:txBody>
      </p:sp>
      <p:sp>
        <p:nvSpPr>
          <p:cNvPr id="5" name="TextBox 4">
            <a:extLst>
              <a:ext uri="{FF2B5EF4-FFF2-40B4-BE49-F238E27FC236}">
                <a16:creationId xmlns:a16="http://schemas.microsoft.com/office/drawing/2014/main" id="{777D4124-22B3-421D-A599-31635EC1EA75}"/>
              </a:ext>
            </a:extLst>
          </p:cNvPr>
          <p:cNvSpPr txBox="1"/>
          <p:nvPr/>
        </p:nvSpPr>
        <p:spPr>
          <a:xfrm>
            <a:off x="594109" y="2121763"/>
            <a:ext cx="6620505" cy="3773010"/>
          </a:xfrm>
          <a:prstGeom prst="rect">
            <a:avLst/>
          </a:prstGeom>
        </p:spPr>
        <p:txBody>
          <a:bodyPr vert="horz" lIns="91440" tIns="45720" rIns="91440" bIns="45720" rtlCol="0">
            <a:normAutofit fontScale="92500" lnSpcReduction="10000"/>
          </a:bodyPr>
          <a:lstStyle/>
          <a:p>
            <a:pPr marL="342900" indent="-228600" defTabSz="914400">
              <a:lnSpc>
                <a:spcPct val="90000"/>
              </a:lnSpc>
              <a:spcAft>
                <a:spcPts val="600"/>
              </a:spcAft>
              <a:buFont typeface="Arial" panose="020B0604020202020204" pitchFamily="34" charset="0"/>
              <a:buChar char="•"/>
            </a:pPr>
            <a:r>
              <a:rPr lang="en-US" sz="2000" dirty="0">
                <a:latin typeface="Raleway" panose="020B0503030101060003" pitchFamily="34" charset="0"/>
              </a:rPr>
              <a:t>A list of </a:t>
            </a:r>
            <a:r>
              <a:rPr lang="en-US" sz="2000" b="1" u="sng" dirty="0">
                <a:latin typeface="Raleway" panose="020B0503030101060003" pitchFamily="34" charset="0"/>
              </a:rPr>
              <a:t>Fundamental Principles</a:t>
            </a:r>
            <a:r>
              <a:rPr lang="en-US" sz="2000" b="1" dirty="0">
                <a:latin typeface="Raleway" panose="020B0503030101060003" pitchFamily="34" charset="0"/>
              </a:rPr>
              <a:t> </a:t>
            </a:r>
            <a:r>
              <a:rPr lang="en-US" sz="2000" dirty="0">
                <a:latin typeface="Raleway" panose="020B0503030101060003" pitchFamily="34" charset="0"/>
              </a:rPr>
              <a:t>to achieve the most consistent and highest quality of customer service</a:t>
            </a:r>
          </a:p>
          <a:p>
            <a:pPr marL="342900" indent="-228600" defTabSz="914400">
              <a:lnSpc>
                <a:spcPct val="90000"/>
              </a:lnSpc>
              <a:spcAft>
                <a:spcPts val="600"/>
              </a:spcAft>
              <a:buFont typeface="Arial" panose="020B0604020202020204" pitchFamily="34" charset="0"/>
              <a:buChar char="•"/>
            </a:pPr>
            <a:endParaRPr lang="en-US" sz="2000" dirty="0">
              <a:latin typeface="Raleway" panose="020B0503030101060003" pitchFamily="34" charset="0"/>
            </a:endParaRPr>
          </a:p>
          <a:p>
            <a:pPr marL="342900" indent="-228600" defTabSz="914400">
              <a:lnSpc>
                <a:spcPct val="90000"/>
              </a:lnSpc>
              <a:spcAft>
                <a:spcPts val="600"/>
              </a:spcAft>
              <a:buFont typeface="Arial" panose="020B0604020202020204" pitchFamily="34" charset="0"/>
              <a:buChar char="•"/>
            </a:pPr>
            <a:r>
              <a:rPr lang="en-US" sz="2000" u="sng" dirty="0">
                <a:latin typeface="Raleway" panose="020B0503030101060003" pitchFamily="34" charset="0"/>
              </a:rPr>
              <a:t>When followed by every Employee</a:t>
            </a:r>
            <a:r>
              <a:rPr lang="en-US" sz="2000" dirty="0">
                <a:latin typeface="Raleway" panose="020B0503030101060003" pitchFamily="34" charset="0"/>
              </a:rPr>
              <a:t>, the Company’s service goals will be achieved, and Owner expectations met.</a:t>
            </a:r>
          </a:p>
          <a:p>
            <a:pPr marL="342900" indent="-228600" defTabSz="914400">
              <a:lnSpc>
                <a:spcPct val="90000"/>
              </a:lnSpc>
              <a:spcAft>
                <a:spcPts val="600"/>
              </a:spcAft>
              <a:buFont typeface="Arial" panose="020B0604020202020204" pitchFamily="34" charset="0"/>
              <a:buChar char="•"/>
            </a:pPr>
            <a:endParaRPr lang="en-US" sz="2000" dirty="0">
              <a:latin typeface="Raleway" panose="020B0503030101060003" pitchFamily="34" charset="0"/>
            </a:endParaRPr>
          </a:p>
          <a:p>
            <a:pPr marL="342900" indent="-228600" defTabSz="914400">
              <a:lnSpc>
                <a:spcPct val="90000"/>
              </a:lnSpc>
              <a:spcAft>
                <a:spcPts val="600"/>
              </a:spcAft>
              <a:buFont typeface="Arial" panose="020B0604020202020204" pitchFamily="34" charset="0"/>
              <a:buChar char="•"/>
            </a:pPr>
            <a:r>
              <a:rPr lang="en-US" sz="2000" dirty="0">
                <a:latin typeface="Raleway" panose="020B0503030101060003" pitchFamily="34" charset="0"/>
              </a:rPr>
              <a:t>The QSQs are divided into three categories which represent the three constituencies of Company; </a:t>
            </a:r>
            <a:r>
              <a:rPr lang="en-US" sz="2000" b="1" i="1" dirty="0">
                <a:latin typeface="Raleway" panose="020B0503030101060003" pitchFamily="34" charset="0"/>
              </a:rPr>
              <a:t>Residents</a:t>
            </a:r>
            <a:r>
              <a:rPr lang="en-US" sz="2000" b="1" dirty="0">
                <a:latin typeface="Raleway" panose="020B0503030101060003" pitchFamily="34" charset="0"/>
              </a:rPr>
              <a:t>, </a:t>
            </a:r>
            <a:r>
              <a:rPr lang="en-US" sz="2000" b="1" i="1" dirty="0">
                <a:latin typeface="Raleway" panose="020B0503030101060003" pitchFamily="34" charset="0"/>
              </a:rPr>
              <a:t>Employees</a:t>
            </a:r>
            <a:r>
              <a:rPr lang="en-US" sz="2000" b="1" dirty="0">
                <a:latin typeface="Raleway" panose="020B0503030101060003" pitchFamily="34" charset="0"/>
              </a:rPr>
              <a:t> and </a:t>
            </a:r>
            <a:r>
              <a:rPr lang="en-US" sz="2000" b="1" i="1" dirty="0">
                <a:latin typeface="Raleway" panose="020B0503030101060003" pitchFamily="34" charset="0"/>
              </a:rPr>
              <a:t>Owners</a:t>
            </a:r>
          </a:p>
          <a:p>
            <a:pPr marL="342900" indent="-228600" defTabSz="914400">
              <a:lnSpc>
                <a:spcPct val="90000"/>
              </a:lnSpc>
              <a:spcAft>
                <a:spcPts val="600"/>
              </a:spcAft>
              <a:buFont typeface="Arial" panose="020B0604020202020204" pitchFamily="34" charset="0"/>
              <a:buChar char="•"/>
            </a:pPr>
            <a:endParaRPr lang="en-US" sz="2000" b="1" i="1" dirty="0">
              <a:latin typeface="Raleway" panose="020B0503030101060003" pitchFamily="34" charset="0"/>
            </a:endParaRPr>
          </a:p>
          <a:p>
            <a:pPr marL="342900" indent="-228600" defTabSz="914400">
              <a:lnSpc>
                <a:spcPct val="90000"/>
              </a:lnSpc>
              <a:spcAft>
                <a:spcPts val="600"/>
              </a:spcAft>
              <a:buFont typeface="Arial" panose="020B0604020202020204" pitchFamily="34" charset="0"/>
              <a:buChar char="•"/>
            </a:pPr>
            <a:r>
              <a:rPr lang="en-US" sz="2000" dirty="0">
                <a:latin typeface="Raleway" panose="020B0503030101060003" pitchFamily="34" charset="0"/>
              </a:rPr>
              <a:t>Together they are an integral part of the We Are QUE and </a:t>
            </a:r>
            <a:r>
              <a:rPr lang="en-US" sz="2000" i="1" dirty="0" err="1">
                <a:latin typeface="Raleway" panose="020B0503030101060003" pitchFamily="34" charset="0"/>
              </a:rPr>
              <a:t>denizen</a:t>
            </a:r>
            <a:r>
              <a:rPr lang="en-US" sz="2000" dirty="0" err="1">
                <a:latin typeface="Raleway" panose="020B0503030101060003" pitchFamily="34" charset="0"/>
              </a:rPr>
              <a:t>QUE</a:t>
            </a:r>
            <a:r>
              <a:rPr lang="en-US" sz="2000" dirty="0">
                <a:latin typeface="Raleway" panose="020B0503030101060003" pitchFamily="34" charset="0"/>
              </a:rPr>
              <a:t> culture and philosophy.</a:t>
            </a:r>
            <a:endParaRPr lang="en-US" sz="2000" i="1" dirty="0">
              <a:latin typeface="Raleway" panose="020B0503030101060003" pitchFamily="34" charset="0"/>
            </a:endParaRPr>
          </a:p>
          <a:p>
            <a:pPr marL="342900" indent="-228600" defTabSz="914400">
              <a:lnSpc>
                <a:spcPct val="90000"/>
              </a:lnSpc>
              <a:spcAft>
                <a:spcPts val="600"/>
              </a:spcAft>
              <a:buFont typeface="Arial" panose="020B0604020202020204" pitchFamily="34" charset="0"/>
              <a:buChar char="•"/>
            </a:pPr>
            <a:endParaRPr lang="en-US" sz="1900" dirty="0"/>
          </a:p>
          <a:p>
            <a:pPr marL="342900" indent="-228600" defTabSz="914400">
              <a:lnSpc>
                <a:spcPct val="90000"/>
              </a:lnSpc>
              <a:spcAft>
                <a:spcPts val="600"/>
              </a:spcAft>
              <a:buFont typeface="Arial" panose="020B0604020202020204" pitchFamily="34" charset="0"/>
              <a:buChar char="•"/>
            </a:pPr>
            <a:endParaRPr lang="en-US" sz="1900" dirty="0"/>
          </a:p>
        </p:txBody>
      </p:sp>
    </p:spTree>
    <p:extLst>
      <p:ext uri="{BB962C8B-B14F-4D97-AF65-F5344CB8AC3E}">
        <p14:creationId xmlns:p14="http://schemas.microsoft.com/office/powerpoint/2010/main" val="3470710354"/>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E149CDF-5DAC-4860-A285-9492CF2090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B0DAC8FB-A162-44E3-A606-C855A03A5B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22" name="Rectangle 21">
            <a:extLst>
              <a:ext uri="{FF2B5EF4-FFF2-40B4-BE49-F238E27FC236}">
                <a16:creationId xmlns:a16="http://schemas.microsoft.com/office/drawing/2014/main" id="{21BDEC81-16A7-4451-B893-C1500008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26A515A1-4D80-430E-BE0A-71A290516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542" y="729175"/>
            <a:ext cx="11099352" cy="5399650"/>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 name="Title 1">
            <a:extLst>
              <a:ext uri="{FF2B5EF4-FFF2-40B4-BE49-F238E27FC236}">
                <a16:creationId xmlns:a16="http://schemas.microsoft.com/office/drawing/2014/main" id="{A38DF31A-2395-4511-A6BE-95C11D6FBC98}"/>
              </a:ext>
            </a:extLst>
          </p:cNvPr>
          <p:cNvSpPr>
            <a:spLocks noGrp="1"/>
          </p:cNvSpPr>
          <p:nvPr>
            <p:ph type="title"/>
          </p:nvPr>
        </p:nvSpPr>
        <p:spPr>
          <a:xfrm>
            <a:off x="971833" y="1242427"/>
            <a:ext cx="3629555" cy="1151613"/>
          </a:xfrm>
        </p:spPr>
        <p:txBody>
          <a:bodyPr vert="horz" lIns="91440" tIns="45720" rIns="91440" bIns="45720" rtlCol="0" anchor="b">
            <a:normAutofit/>
          </a:bodyPr>
          <a:lstStyle/>
          <a:p>
            <a:pPr algn="ctr"/>
            <a:r>
              <a:rPr lang="en-US" sz="3600" b="1" kern="1200" dirty="0">
                <a:solidFill>
                  <a:schemeClr val="tx1"/>
                </a:solidFill>
                <a:latin typeface="Raleway" panose="020B0503030101060003" pitchFamily="34" charset="0"/>
              </a:rPr>
              <a:t>The Making </a:t>
            </a:r>
            <a:br>
              <a:rPr lang="en-US" sz="3600" b="1" kern="1200" dirty="0">
                <a:solidFill>
                  <a:schemeClr val="tx1"/>
                </a:solidFill>
                <a:latin typeface="Raleway" panose="020B0503030101060003" pitchFamily="34" charset="0"/>
              </a:rPr>
            </a:br>
            <a:r>
              <a:rPr lang="en-US" sz="3600" b="1" kern="1200" dirty="0">
                <a:solidFill>
                  <a:schemeClr val="tx1"/>
                </a:solidFill>
                <a:latin typeface="Raleway" panose="020B0503030101060003" pitchFamily="34" charset="0"/>
              </a:rPr>
              <a:t>of QUE   </a:t>
            </a:r>
          </a:p>
        </p:txBody>
      </p:sp>
      <p:sp>
        <p:nvSpPr>
          <p:cNvPr id="8" name="TextBox 7">
            <a:extLst>
              <a:ext uri="{FF2B5EF4-FFF2-40B4-BE49-F238E27FC236}">
                <a16:creationId xmlns:a16="http://schemas.microsoft.com/office/drawing/2014/main" id="{EA787AFB-17D0-421E-94AD-52E31F699824}"/>
              </a:ext>
            </a:extLst>
          </p:cNvPr>
          <p:cNvSpPr txBox="1"/>
          <p:nvPr/>
        </p:nvSpPr>
        <p:spPr>
          <a:xfrm>
            <a:off x="1146315" y="2337999"/>
            <a:ext cx="3629555" cy="2987397"/>
          </a:xfrm>
          <a:prstGeom prst="rect">
            <a:avLst/>
          </a:prstGeom>
        </p:spPr>
        <p:txBody>
          <a:bodyPr vert="horz" lIns="91440" tIns="45720" rIns="91440" bIns="45720" rtlCol="0">
            <a:normAutofit/>
          </a:bodyPr>
          <a:lstStyle/>
          <a:p>
            <a:pPr marR="0" defTabSz="914400">
              <a:lnSpc>
                <a:spcPct val="90000"/>
              </a:lnSpc>
              <a:spcBef>
                <a:spcPts val="0"/>
              </a:spcBef>
              <a:spcAft>
                <a:spcPts val="600"/>
              </a:spcAft>
            </a:pPr>
            <a:r>
              <a:rPr lang="en-US" dirty="0">
                <a:effectLst/>
                <a:latin typeface="Raleway" panose="020B0503030101060003" pitchFamily="34" charset="0"/>
              </a:rPr>
              <a:t> </a:t>
            </a:r>
          </a:p>
          <a:p>
            <a:pPr algn="just" defTabSz="914400">
              <a:lnSpc>
                <a:spcPct val="90000"/>
              </a:lnSpc>
              <a:spcAft>
                <a:spcPts val="600"/>
              </a:spcAft>
            </a:pPr>
            <a:r>
              <a:rPr lang="en-US" dirty="0">
                <a:effectLst/>
                <a:latin typeface="Raleway" panose="020B0503030101060003" pitchFamily="34" charset="0"/>
              </a:rPr>
              <a:t>It begins by recruiting good </a:t>
            </a:r>
            <a:r>
              <a:rPr lang="en-US" i="1" dirty="0">
                <a:effectLst/>
                <a:latin typeface="Raleway" panose="020B0503030101060003" pitchFamily="34" charset="0"/>
              </a:rPr>
              <a:t>People</a:t>
            </a:r>
            <a:r>
              <a:rPr lang="en-US" dirty="0">
                <a:effectLst/>
                <a:latin typeface="Raleway" panose="020B0503030101060003" pitchFamily="34" charset="0"/>
              </a:rPr>
              <a:t> who like others, boarding them to </a:t>
            </a:r>
            <a:r>
              <a:rPr lang="en-US" i="1" dirty="0">
                <a:effectLst/>
                <a:latin typeface="Raleway" panose="020B0503030101060003" pitchFamily="34" charset="0"/>
              </a:rPr>
              <a:t>Join The QUE</a:t>
            </a:r>
            <a:r>
              <a:rPr lang="en-US" dirty="0">
                <a:effectLst/>
                <a:latin typeface="Raleway" panose="020B0503030101060003" pitchFamily="34" charset="0"/>
              </a:rPr>
              <a:t> and giving them the basic tools to begin their career, </a:t>
            </a:r>
            <a:r>
              <a:rPr lang="en-US" i="1" dirty="0">
                <a:effectLst/>
                <a:latin typeface="Raleway" panose="020B0503030101060003" pitchFamily="34" charset="0"/>
              </a:rPr>
              <a:t>QUE 101</a:t>
            </a:r>
            <a:r>
              <a:rPr lang="en-US" dirty="0">
                <a:effectLst/>
                <a:latin typeface="Raleway" panose="020B0503030101060003" pitchFamily="34" charset="0"/>
              </a:rPr>
              <a:t>. </a:t>
            </a:r>
            <a:endParaRPr lang="en-US" dirty="0">
              <a:latin typeface="Raleway" panose="020B0503030101060003" pitchFamily="34" charset="0"/>
            </a:endParaRPr>
          </a:p>
        </p:txBody>
      </p:sp>
      <p:pic>
        <p:nvPicPr>
          <p:cNvPr id="4" name="Picture 3">
            <a:extLst>
              <a:ext uri="{FF2B5EF4-FFF2-40B4-BE49-F238E27FC236}">
                <a16:creationId xmlns:a16="http://schemas.microsoft.com/office/drawing/2014/main" id="{C4F32879-C05E-4853-8EC6-457FAE5E6332}"/>
              </a:ext>
            </a:extLst>
          </p:cNvPr>
          <p:cNvPicPr>
            <a:picLocks noChangeAspect="1"/>
          </p:cNvPicPr>
          <p:nvPr/>
        </p:nvPicPr>
        <p:blipFill>
          <a:blip r:embed="rId4"/>
          <a:stretch>
            <a:fillRect/>
          </a:stretch>
        </p:blipFill>
        <p:spPr>
          <a:xfrm>
            <a:off x="5383643" y="1818234"/>
            <a:ext cx="6107166" cy="3221530"/>
          </a:xfrm>
          <a:prstGeom prst="rect">
            <a:avLst/>
          </a:prstGeom>
          <a:scene3d>
            <a:camera prst="orthographicFront"/>
            <a:lightRig rig="threePt" dir="t"/>
          </a:scene3d>
          <a:sp3d>
            <a:bevelT/>
          </a:sp3d>
        </p:spPr>
      </p:pic>
    </p:spTree>
    <p:extLst>
      <p:ext uri="{BB962C8B-B14F-4D97-AF65-F5344CB8AC3E}">
        <p14:creationId xmlns:p14="http://schemas.microsoft.com/office/powerpoint/2010/main" val="4263569912"/>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9" name="Arc 28">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2EFB8764-83BA-454B-9886-CC3E794306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732"/>
          <a:stretch/>
        </p:blipFill>
        <p:spPr>
          <a:xfrm>
            <a:off x="703182" y="889369"/>
            <a:ext cx="4777381" cy="4909518"/>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6" name="TextBox 5">
            <a:extLst>
              <a:ext uri="{FF2B5EF4-FFF2-40B4-BE49-F238E27FC236}">
                <a16:creationId xmlns:a16="http://schemas.microsoft.com/office/drawing/2014/main" id="{D4D2E583-3FD9-49F9-8C5A-231F1AF6F0C5}"/>
              </a:ext>
            </a:extLst>
          </p:cNvPr>
          <p:cNvSpPr txBox="1"/>
          <p:nvPr/>
        </p:nvSpPr>
        <p:spPr>
          <a:xfrm>
            <a:off x="5983306" y="1332739"/>
            <a:ext cx="5458838" cy="5051127"/>
          </a:xfrm>
          <a:prstGeom prst="rect">
            <a:avLst/>
          </a:prstGeom>
        </p:spPr>
        <p:txBody>
          <a:bodyPr vert="horz" lIns="91440" tIns="45720" rIns="91440" bIns="45720" rtlCol="0">
            <a:normAutofit fontScale="92500" lnSpcReduction="20000"/>
          </a:bodyPr>
          <a:lstStyle/>
          <a:p>
            <a:pPr indent="-228600" defTabSz="914400">
              <a:lnSpc>
                <a:spcPct val="90000"/>
              </a:lnSpc>
              <a:spcAft>
                <a:spcPts val="600"/>
              </a:spcAft>
              <a:buFont typeface="Arial" panose="020B0604020202020204" pitchFamily="34" charset="0"/>
              <a:buChar char="•"/>
            </a:pPr>
            <a:endParaRPr lang="en-US" sz="2600" b="1" dirty="0">
              <a:solidFill>
                <a:srgbClr val="FFC000"/>
              </a:solidFill>
              <a:latin typeface="Raleway" panose="020B0503030101060003" pitchFamily="34" charset="0"/>
            </a:endParaRPr>
          </a:p>
          <a:p>
            <a:pPr indent="-228600" defTabSz="914400">
              <a:lnSpc>
                <a:spcPct val="90000"/>
              </a:lnSpc>
              <a:spcAft>
                <a:spcPts val="600"/>
              </a:spcAft>
              <a:buFont typeface="Arial" panose="020B0604020202020204" pitchFamily="34" charset="0"/>
              <a:buChar char="•"/>
            </a:pPr>
            <a:r>
              <a:rPr lang="en-US" sz="2600" b="1" dirty="0">
                <a:solidFill>
                  <a:srgbClr val="FFC000"/>
                </a:solidFill>
                <a:latin typeface="Raleway" panose="020B0503030101060003" pitchFamily="34" charset="0"/>
              </a:rPr>
              <a:t>Human Resources</a:t>
            </a:r>
            <a:r>
              <a:rPr lang="en-US" sz="2600" dirty="0">
                <a:solidFill>
                  <a:srgbClr val="FFC000"/>
                </a:solidFill>
                <a:latin typeface="Raleway" panose="020B0503030101060003" pitchFamily="34" charset="0"/>
              </a:rPr>
              <a:t>. </a:t>
            </a:r>
          </a:p>
          <a:p>
            <a:pPr indent="-228600" defTabSz="914400">
              <a:lnSpc>
                <a:spcPct val="90000"/>
              </a:lnSpc>
              <a:spcAft>
                <a:spcPts val="600"/>
              </a:spcAft>
              <a:buFont typeface="Arial" panose="020B0604020202020204" pitchFamily="34" charset="0"/>
              <a:buChar char="•"/>
            </a:pPr>
            <a:endParaRPr lang="en-US" sz="2600" dirty="0">
              <a:solidFill>
                <a:srgbClr val="FFC000"/>
              </a:solidFill>
              <a:latin typeface="Raleway" panose="020B0503030101060003" pitchFamily="34" charset="0"/>
            </a:endParaRPr>
          </a:p>
          <a:p>
            <a:pPr indent="-228600" defTabSz="914400">
              <a:lnSpc>
                <a:spcPct val="90000"/>
              </a:lnSpc>
              <a:spcAft>
                <a:spcPts val="600"/>
              </a:spcAft>
              <a:buFont typeface="Arial" panose="020B0604020202020204" pitchFamily="34" charset="0"/>
              <a:buChar char="•"/>
            </a:pPr>
            <a:r>
              <a:rPr lang="en-US" sz="2600" b="1" dirty="0">
                <a:solidFill>
                  <a:srgbClr val="FFC000"/>
                </a:solidFill>
                <a:latin typeface="Raleway" panose="020B0503030101060003" pitchFamily="34" charset="0"/>
              </a:rPr>
              <a:t>Que Ambassadors</a:t>
            </a:r>
            <a:endParaRPr lang="en-US" sz="2600" dirty="0">
              <a:solidFill>
                <a:srgbClr val="FFC000"/>
              </a:solidFill>
              <a:latin typeface="Raleway" panose="020B0503030101060003" pitchFamily="34" charset="0"/>
            </a:endParaRPr>
          </a:p>
          <a:p>
            <a:pPr indent="-228600" defTabSz="914400">
              <a:lnSpc>
                <a:spcPct val="90000"/>
              </a:lnSpc>
              <a:spcAft>
                <a:spcPts val="600"/>
              </a:spcAft>
              <a:buFont typeface="Arial" panose="020B0604020202020204" pitchFamily="34" charset="0"/>
              <a:buChar char="•"/>
            </a:pPr>
            <a:endParaRPr lang="en-US" sz="2600" dirty="0">
              <a:solidFill>
                <a:srgbClr val="FFC000"/>
              </a:solidFill>
              <a:latin typeface="Raleway" panose="020B0503030101060003" pitchFamily="34" charset="0"/>
            </a:endParaRPr>
          </a:p>
          <a:p>
            <a:pPr indent="-228600" defTabSz="914400">
              <a:lnSpc>
                <a:spcPct val="90000"/>
              </a:lnSpc>
              <a:spcAft>
                <a:spcPts val="600"/>
              </a:spcAft>
              <a:buFont typeface="Arial" panose="020B0604020202020204" pitchFamily="34" charset="0"/>
              <a:buChar char="•"/>
            </a:pPr>
            <a:r>
              <a:rPr lang="en-US" sz="2600" b="1" dirty="0">
                <a:solidFill>
                  <a:srgbClr val="FFC000"/>
                </a:solidFill>
                <a:latin typeface="Raleway" panose="020B0503030101060003" pitchFamily="34" charset="0"/>
              </a:rPr>
              <a:t>QUE 101</a:t>
            </a:r>
            <a:endParaRPr lang="en-US" sz="2600" dirty="0">
              <a:solidFill>
                <a:srgbClr val="FFC000"/>
              </a:solidFill>
              <a:latin typeface="Raleway" panose="020B0503030101060003" pitchFamily="34" charset="0"/>
            </a:endParaRPr>
          </a:p>
          <a:p>
            <a:pPr indent="-228600" defTabSz="914400">
              <a:lnSpc>
                <a:spcPct val="90000"/>
              </a:lnSpc>
              <a:spcAft>
                <a:spcPts val="600"/>
              </a:spcAft>
              <a:buFont typeface="Arial" panose="020B0604020202020204" pitchFamily="34" charset="0"/>
              <a:buChar char="•"/>
            </a:pPr>
            <a:endParaRPr lang="en-US" sz="2600" dirty="0">
              <a:solidFill>
                <a:srgbClr val="FFC000"/>
              </a:solidFill>
              <a:latin typeface="Raleway" panose="020B0503030101060003" pitchFamily="34" charset="0"/>
            </a:endParaRPr>
          </a:p>
          <a:p>
            <a:pPr indent="-228600" defTabSz="914400">
              <a:lnSpc>
                <a:spcPct val="90000"/>
              </a:lnSpc>
              <a:spcAft>
                <a:spcPts val="600"/>
              </a:spcAft>
              <a:buFont typeface="Arial" panose="020B0604020202020204" pitchFamily="34" charset="0"/>
              <a:buChar char="•"/>
            </a:pPr>
            <a:r>
              <a:rPr lang="en-US" sz="2600" b="1" dirty="0">
                <a:solidFill>
                  <a:srgbClr val="FFC000"/>
                </a:solidFill>
                <a:latin typeface="Raleway" panose="020B0503030101060003" pitchFamily="34" charset="0"/>
              </a:rPr>
              <a:t>QUE Training &amp; Development</a:t>
            </a:r>
          </a:p>
          <a:p>
            <a:pPr defTabSz="914400">
              <a:lnSpc>
                <a:spcPct val="90000"/>
              </a:lnSpc>
              <a:spcAft>
                <a:spcPts val="600"/>
              </a:spcAft>
            </a:pPr>
            <a:r>
              <a:rPr lang="en-US" sz="2600" b="1" dirty="0">
                <a:solidFill>
                  <a:srgbClr val="FFC000"/>
                </a:solidFill>
                <a:latin typeface="Raleway" panose="020B0503030101060003" pitchFamily="34" charset="0"/>
              </a:rPr>
              <a:t> </a:t>
            </a:r>
          </a:p>
          <a:p>
            <a:pPr indent="-228600" defTabSz="914400">
              <a:lnSpc>
                <a:spcPct val="90000"/>
              </a:lnSpc>
              <a:spcAft>
                <a:spcPts val="600"/>
              </a:spcAft>
              <a:buFont typeface="Arial" panose="020B0604020202020204" pitchFamily="34" charset="0"/>
              <a:buChar char="•"/>
            </a:pPr>
            <a:r>
              <a:rPr lang="en-US" sz="2600" b="1" dirty="0">
                <a:solidFill>
                  <a:srgbClr val="FFC000"/>
                </a:solidFill>
                <a:latin typeface="Raleway" panose="020B0503030101060003" pitchFamily="34" charset="0"/>
              </a:rPr>
              <a:t>On The Job Training</a:t>
            </a:r>
          </a:p>
          <a:p>
            <a:pPr indent="-228600" defTabSz="914400">
              <a:lnSpc>
                <a:spcPct val="90000"/>
              </a:lnSpc>
              <a:spcAft>
                <a:spcPts val="600"/>
              </a:spcAft>
              <a:buFont typeface="Arial" panose="020B0604020202020204" pitchFamily="34" charset="0"/>
              <a:buChar char="•"/>
            </a:pPr>
            <a:endParaRPr lang="en-US" sz="2600" dirty="0">
              <a:solidFill>
                <a:srgbClr val="FFC000"/>
              </a:solidFill>
              <a:latin typeface="Raleway" panose="020B0503030101060003" pitchFamily="34" charset="0"/>
            </a:endParaRPr>
          </a:p>
          <a:p>
            <a:pPr indent="-228600" defTabSz="914400">
              <a:lnSpc>
                <a:spcPct val="90000"/>
              </a:lnSpc>
              <a:spcAft>
                <a:spcPts val="600"/>
              </a:spcAft>
              <a:buFont typeface="Arial" panose="020B0604020202020204" pitchFamily="34" charset="0"/>
              <a:buChar char="•"/>
            </a:pPr>
            <a:r>
              <a:rPr lang="en-US" sz="2600" b="1" dirty="0">
                <a:solidFill>
                  <a:srgbClr val="FFC000"/>
                </a:solidFill>
                <a:latin typeface="Raleway" panose="020B0503030101060003" pitchFamily="34" charset="0"/>
              </a:rPr>
              <a:t>Leadership</a:t>
            </a:r>
            <a:endParaRPr lang="en-US" sz="2600" dirty="0">
              <a:solidFill>
                <a:srgbClr val="FFC000"/>
              </a:solidFill>
              <a:latin typeface="Raleway" panose="020B0503030101060003" pitchFamily="34" charset="0"/>
            </a:endParaRPr>
          </a:p>
          <a:p>
            <a:pPr indent="-228600" defTabSz="914400">
              <a:lnSpc>
                <a:spcPct val="90000"/>
              </a:lnSpc>
              <a:spcAft>
                <a:spcPts val="600"/>
              </a:spcAft>
              <a:buFont typeface="Arial" panose="020B0604020202020204" pitchFamily="34" charset="0"/>
              <a:buChar char="•"/>
            </a:pPr>
            <a:endParaRPr lang="en-US" sz="2600" dirty="0">
              <a:solidFill>
                <a:srgbClr val="FFC000"/>
              </a:solidFill>
              <a:latin typeface="Raleway" panose="020B0503030101060003" pitchFamily="34" charset="0"/>
            </a:endParaRPr>
          </a:p>
          <a:p>
            <a:pPr indent="-228600" defTabSz="914400">
              <a:lnSpc>
                <a:spcPct val="90000"/>
              </a:lnSpc>
              <a:spcAft>
                <a:spcPts val="600"/>
              </a:spcAft>
              <a:buFont typeface="Arial" panose="020B0604020202020204" pitchFamily="34" charset="0"/>
              <a:buChar char="•"/>
            </a:pPr>
            <a:r>
              <a:rPr lang="en-US" sz="2600" b="1" dirty="0">
                <a:solidFill>
                  <a:srgbClr val="FFC000"/>
                </a:solidFill>
                <a:latin typeface="Raleway" panose="020B0503030101060003" pitchFamily="34" charset="0"/>
              </a:rPr>
              <a:t>QUE Forward </a:t>
            </a:r>
            <a:endParaRPr lang="en-US" sz="2600" dirty="0">
              <a:solidFill>
                <a:srgbClr val="FFC000"/>
              </a:solidFill>
              <a:latin typeface="Raleway" panose="020B0503030101060003" pitchFamily="34" charset="0"/>
            </a:endParaRPr>
          </a:p>
          <a:p>
            <a:pPr defTabSz="914400">
              <a:lnSpc>
                <a:spcPct val="90000"/>
              </a:lnSpc>
              <a:spcAft>
                <a:spcPts val="600"/>
              </a:spcAft>
            </a:pPr>
            <a:r>
              <a:rPr lang="en-US" sz="1400" dirty="0"/>
              <a:t> </a:t>
            </a:r>
            <a:endParaRPr lang="en-US" sz="1400" b="1" dirty="0"/>
          </a:p>
          <a:p>
            <a:pPr indent="-228600" defTabSz="914400">
              <a:lnSpc>
                <a:spcPct val="90000"/>
              </a:lnSpc>
              <a:spcAft>
                <a:spcPts val="600"/>
              </a:spcAft>
              <a:buFont typeface="Arial" panose="020B0604020202020204" pitchFamily="34" charset="0"/>
              <a:buChar char="•"/>
            </a:pPr>
            <a:endParaRPr lang="en-US" sz="1400" dirty="0"/>
          </a:p>
          <a:p>
            <a:pPr indent="-228600" defTabSz="914400">
              <a:lnSpc>
                <a:spcPct val="90000"/>
              </a:lnSpc>
              <a:spcAft>
                <a:spcPts val="600"/>
              </a:spcAft>
              <a:buFont typeface="Arial" panose="020B0604020202020204" pitchFamily="34" charset="0"/>
              <a:buChar char="•"/>
            </a:pPr>
            <a:endParaRPr lang="en-US" sz="1400" b="1" dirty="0"/>
          </a:p>
        </p:txBody>
      </p:sp>
    </p:spTree>
    <p:extLst>
      <p:ext uri="{BB962C8B-B14F-4D97-AF65-F5344CB8AC3E}">
        <p14:creationId xmlns:p14="http://schemas.microsoft.com/office/powerpoint/2010/main" val="33938170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3" name="Rectangle 92">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erson holding a red heart&#10;&#10;Description automatically generated with low confidence">
            <a:extLst>
              <a:ext uri="{FF2B5EF4-FFF2-40B4-BE49-F238E27FC236}">
                <a16:creationId xmlns:a16="http://schemas.microsoft.com/office/drawing/2014/main" id="{1ADE565F-4620-4132-A2BD-6E24CB157A41}"/>
              </a:ext>
            </a:extLst>
          </p:cNvPr>
          <p:cNvPicPr>
            <a:picLocks noChangeAspect="1"/>
          </p:cNvPicPr>
          <p:nvPr/>
        </p:nvPicPr>
        <p:blipFill rotWithShape="1">
          <a:blip r:embed="rId3">
            <a:extLst>
              <a:ext uri="{28A0092B-C50C-407E-A947-70E740481C1C}">
                <a14:useLocalDpi xmlns:a14="http://schemas.microsoft.com/office/drawing/2010/main" val="0"/>
              </a:ext>
            </a:extLst>
          </a:blip>
          <a:srcRect l="9176" r="3131" b="-1"/>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95" name="Freeform: Shape 94">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97" name="Freeform: Shape 96">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71094" y="1161288"/>
            <a:ext cx="3438144" cy="1125728"/>
          </a:xfrm>
        </p:spPr>
        <p:txBody>
          <a:bodyPr vert="horz" lIns="91440" tIns="45720" rIns="91440" bIns="45720" rtlCol="0" anchor="b">
            <a:normAutofit/>
          </a:bodyPr>
          <a:lstStyle/>
          <a:p>
            <a:r>
              <a:rPr lang="en-US" sz="2800"/>
              <a:t>What is QUE Forward?</a:t>
            </a:r>
          </a:p>
        </p:txBody>
      </p:sp>
      <p:sp>
        <p:nvSpPr>
          <p:cNvPr id="99" name="Rectangle 98">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1" name="Rectangle 100">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TextBox 4">
            <a:extLst>
              <a:ext uri="{FF2B5EF4-FFF2-40B4-BE49-F238E27FC236}">
                <a16:creationId xmlns:a16="http://schemas.microsoft.com/office/drawing/2014/main" id="{5A9B5F08-F6BC-4367-83FB-7BF98684A69B}"/>
              </a:ext>
            </a:extLst>
          </p:cNvPr>
          <p:cNvSpPr txBox="1"/>
          <p:nvPr/>
        </p:nvSpPr>
        <p:spPr>
          <a:xfrm>
            <a:off x="371094" y="2718054"/>
            <a:ext cx="3438906" cy="3207258"/>
          </a:xfrm>
          <a:prstGeom prst="rect">
            <a:avLst/>
          </a:prstGeom>
        </p:spPr>
        <p:txBody>
          <a:bodyPr vert="horz" lIns="91440" tIns="45720" rIns="91440" bIns="45720" rtlCol="0" anchor="t">
            <a:normAutofit lnSpcReduction="10000"/>
          </a:bodyPr>
          <a:lstStyle/>
          <a:p>
            <a:pPr marR="0" defTabSz="914400">
              <a:lnSpc>
                <a:spcPct val="90000"/>
              </a:lnSpc>
              <a:spcBef>
                <a:spcPts val="0"/>
              </a:spcBef>
              <a:spcAft>
                <a:spcPts val="600"/>
              </a:spcAft>
            </a:pPr>
            <a:r>
              <a:rPr lang="en-US" sz="1600" dirty="0">
                <a:effectLst/>
              </a:rPr>
              <a:t> </a:t>
            </a:r>
          </a:p>
          <a:p>
            <a:pPr defTabSz="914400">
              <a:lnSpc>
                <a:spcPct val="90000"/>
              </a:lnSpc>
              <a:spcAft>
                <a:spcPts val="600"/>
              </a:spcAft>
            </a:pPr>
            <a:r>
              <a:rPr lang="en-US" sz="1600" dirty="0">
                <a:effectLst/>
                <a:latin typeface="Raleway" panose="020B0503030101060003" pitchFamily="34" charset="0"/>
              </a:rPr>
              <a:t>The fundamental QUE philosophy in caring for others cannot be more prevalent than in </a:t>
            </a:r>
            <a:r>
              <a:rPr lang="en-US" sz="1600" i="1" dirty="0">
                <a:effectLst/>
                <a:latin typeface="Raleway" panose="020B0503030101060003" pitchFamily="34" charset="0"/>
              </a:rPr>
              <a:t>QUE Forward</a:t>
            </a:r>
            <a:r>
              <a:rPr lang="en-US" sz="1600" dirty="0">
                <a:effectLst/>
                <a:latin typeface="Raleway" panose="020B0503030101060003" pitchFamily="34" charset="0"/>
              </a:rPr>
              <a:t>, which is the QUE’s version of “pay it forward”. </a:t>
            </a:r>
          </a:p>
          <a:p>
            <a:pPr defTabSz="914400">
              <a:lnSpc>
                <a:spcPct val="90000"/>
              </a:lnSpc>
              <a:spcAft>
                <a:spcPts val="600"/>
              </a:spcAft>
            </a:pPr>
            <a:r>
              <a:rPr lang="en-US" sz="1600" dirty="0">
                <a:effectLst/>
                <a:latin typeface="Raleway" panose="020B0503030101060003" pitchFamily="34" charset="0"/>
              </a:rPr>
              <a:t>If we share what we have learned, the </a:t>
            </a:r>
            <a:r>
              <a:rPr lang="en-US" sz="1600" i="1" dirty="0">
                <a:effectLst/>
                <a:latin typeface="Raleway" panose="020B0503030101060003" pitchFamily="34" charset="0"/>
              </a:rPr>
              <a:t>QUE Culture</a:t>
            </a:r>
            <a:r>
              <a:rPr lang="en-US" sz="1600" dirty="0">
                <a:effectLst/>
                <a:latin typeface="Raleway" panose="020B0503030101060003" pitchFamily="34" charset="0"/>
              </a:rPr>
              <a:t> and</a:t>
            </a:r>
            <a:r>
              <a:rPr lang="en-US" sz="1600" i="1" dirty="0">
                <a:effectLst/>
                <a:latin typeface="Raleway" panose="020B0503030101060003" pitchFamily="34" charset="0"/>
              </a:rPr>
              <a:t> Systems</a:t>
            </a:r>
            <a:r>
              <a:rPr lang="en-US" sz="1600" dirty="0">
                <a:effectLst/>
                <a:latin typeface="Raleway" panose="020B0503030101060003" pitchFamily="34" charset="0"/>
              </a:rPr>
              <a:t>, treat others as we would like to be treated, we will deliver </a:t>
            </a:r>
            <a:r>
              <a:rPr lang="en-US" sz="1600" i="1" dirty="0">
                <a:effectLst/>
                <a:latin typeface="Raleway" panose="020B0503030101060003" pitchFamily="34" charset="0"/>
              </a:rPr>
              <a:t>The Resident Experience.</a:t>
            </a:r>
          </a:p>
          <a:p>
            <a:pPr defTabSz="914400">
              <a:lnSpc>
                <a:spcPct val="90000"/>
              </a:lnSpc>
              <a:spcAft>
                <a:spcPts val="600"/>
              </a:spcAft>
            </a:pPr>
            <a:r>
              <a:rPr lang="en-US" sz="1600" i="1" dirty="0">
                <a:effectLst/>
                <a:latin typeface="Raleway" panose="020B0503030101060003" pitchFamily="34" charset="0"/>
              </a:rPr>
              <a:t>We will</a:t>
            </a:r>
            <a:r>
              <a:rPr lang="en-US" sz="1600" dirty="0">
                <a:effectLst/>
                <a:latin typeface="Raleway" panose="020B0503030101060003" pitchFamily="34" charset="0"/>
              </a:rPr>
              <a:t> enrich our </a:t>
            </a:r>
            <a:r>
              <a:rPr lang="en-US" sz="1600" i="1" dirty="0">
                <a:effectLst/>
                <a:latin typeface="Raleway" panose="020B0503030101060003" pitchFamily="34" charset="0"/>
              </a:rPr>
              <a:t>People</a:t>
            </a:r>
            <a:r>
              <a:rPr lang="en-US" sz="1600" dirty="0">
                <a:effectLst/>
                <a:latin typeface="Raleway" panose="020B0503030101060003" pitchFamily="34" charset="0"/>
              </a:rPr>
              <a:t> and expand career opportunities for all </a:t>
            </a:r>
            <a:r>
              <a:rPr lang="en-US" sz="1600" i="1" dirty="0">
                <a:effectLst/>
                <a:latin typeface="Raleway" panose="020B0503030101060003" pitchFamily="34" charset="0"/>
              </a:rPr>
              <a:t>Employees</a:t>
            </a:r>
            <a:r>
              <a:rPr lang="en-US" sz="1600" dirty="0">
                <a:effectLst/>
                <a:latin typeface="Raleway" panose="020B0503030101060003" pitchFamily="34" charset="0"/>
              </a:rPr>
              <a:t> who share in the </a:t>
            </a:r>
            <a:r>
              <a:rPr lang="en-US" sz="1600" i="1" dirty="0">
                <a:effectLst/>
                <a:latin typeface="Raleway" panose="020B0503030101060003" pitchFamily="34" charset="0"/>
              </a:rPr>
              <a:t>QUE</a:t>
            </a:r>
            <a:r>
              <a:rPr lang="en-US" sz="1600" dirty="0">
                <a:effectLst/>
                <a:latin typeface="Raleway" panose="020B0503030101060003" pitchFamily="34" charset="0"/>
              </a:rPr>
              <a:t>. </a:t>
            </a:r>
            <a:endParaRPr lang="en-US" sz="1600" dirty="0"/>
          </a:p>
        </p:txBody>
      </p:sp>
    </p:spTree>
    <p:extLst>
      <p:ext uri="{BB962C8B-B14F-4D97-AF65-F5344CB8AC3E}">
        <p14:creationId xmlns:p14="http://schemas.microsoft.com/office/powerpoint/2010/main" val="2411616899"/>
      </p:ext>
    </p:extLst>
  </p:cSld>
  <p:clrMapOvr>
    <a:masterClrMapping/>
  </p:clrMapOvr>
  <p:transition spd="slow">
    <p:push dir="u"/>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300</TotalTime>
  <Words>2737</Words>
  <Application>Microsoft Office PowerPoint</Application>
  <PresentationFormat>Widescreen</PresentationFormat>
  <Paragraphs>276</Paragraphs>
  <Slides>39</Slides>
  <Notes>37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39</vt:i4>
      </vt:variant>
    </vt:vector>
  </HeadingPairs>
  <TitlesOfParts>
    <vt:vector size="48" baseType="lpstr">
      <vt:lpstr>Arial</vt:lpstr>
      <vt:lpstr>Calibri</vt:lpstr>
      <vt:lpstr>Calibri Light</vt:lpstr>
      <vt:lpstr>Helvetica Neue Medium</vt:lpstr>
      <vt:lpstr>Raleway</vt:lpstr>
      <vt:lpstr>Symbol</vt:lpstr>
      <vt:lpstr>Times New Roman</vt:lpstr>
      <vt:lpstr>Wingdings</vt:lpstr>
      <vt:lpstr>Office Theme</vt:lpstr>
      <vt:lpstr>         QUE 101 ~  WELCOME</vt:lpstr>
      <vt:lpstr>We Are QUE </vt:lpstr>
      <vt:lpstr>Welcome to the QUE   </vt:lpstr>
      <vt:lpstr>Our History   </vt:lpstr>
      <vt:lpstr>  We are QUE   </vt:lpstr>
      <vt:lpstr>Quality Service Quotients (QSQ) </vt:lpstr>
      <vt:lpstr>The Making  of QUE   </vt:lpstr>
      <vt:lpstr>PowerPoint Presentation</vt:lpstr>
      <vt:lpstr>What is QUE Forward?</vt:lpstr>
      <vt:lpstr>Embrace Progress and Change  </vt:lpstr>
      <vt:lpstr>Stay Connected with the QUE</vt:lpstr>
      <vt:lpstr>Being OUE – Our Employee Policies</vt:lpstr>
      <vt:lpstr>How you can Succeed at  Denizen Management?</vt:lpstr>
      <vt:lpstr>         Diversity</vt:lpstr>
      <vt:lpstr>Relationship between  Denizen Management &amp; Managepoint </vt:lpstr>
      <vt:lpstr>Employment Policies</vt:lpstr>
      <vt:lpstr>General Employment Policies</vt:lpstr>
      <vt:lpstr>What is Proprietary &amp; Confidential? </vt:lpstr>
      <vt:lpstr>Understanding the Electronic Information Policy </vt:lpstr>
      <vt:lpstr>QUE Tools</vt:lpstr>
      <vt:lpstr>Employee Resources &amp; Links   </vt:lpstr>
      <vt:lpstr>The Virtual Time Clock   Nova Time</vt:lpstr>
      <vt:lpstr>Managepoint  The Employee Portal  </vt:lpstr>
      <vt:lpstr>PowerPoint Presentation</vt:lpstr>
      <vt:lpstr>Training Modules   </vt:lpstr>
      <vt:lpstr>Continued Education  </vt:lpstr>
      <vt:lpstr>Dress, Grooming &amp; Hygiene Policy  </vt:lpstr>
      <vt:lpstr>Business Casual</vt:lpstr>
      <vt:lpstr>Business Professional</vt:lpstr>
      <vt:lpstr>New to QUE</vt:lpstr>
      <vt:lpstr>Name Tags</vt:lpstr>
      <vt:lpstr>Greetings – The First Impression  </vt:lpstr>
      <vt:lpstr>Phone Greeting</vt:lpstr>
      <vt:lpstr>E-mail Etiquette – The Modern Letter   </vt:lpstr>
      <vt:lpstr>Email Format</vt:lpstr>
      <vt:lpstr>PowerPoint Presentation</vt:lpstr>
      <vt:lpstr>101 Essentials of  Fair Housing  </vt:lpstr>
      <vt:lpstr>To Start Your Day Team Huddles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QUE 101 ~  WELCOME</dc:title>
  <dc:creator>Ann Kesmodel</dc:creator>
  <cp:lastModifiedBy>Ann Kesmodel</cp:lastModifiedBy>
  <cp:revision>9</cp:revision>
  <dcterms:created xsi:type="dcterms:W3CDTF">2021-01-26T17:32:29Z</dcterms:created>
  <dcterms:modified xsi:type="dcterms:W3CDTF">2021-09-13T14:47:59Z</dcterms:modified>
</cp:coreProperties>
</file>