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6"/>
  </p:notesMasterIdLst>
  <p:sldIdLst>
    <p:sldId id="278" r:id="rId2"/>
    <p:sldId id="279" r:id="rId3"/>
    <p:sldId id="265" r:id="rId4"/>
    <p:sldId id="271" r:id="rId5"/>
    <p:sldId id="275" r:id="rId6"/>
    <p:sldId id="269" r:id="rId7"/>
    <p:sldId id="268" r:id="rId8"/>
    <p:sldId id="276" r:id="rId9"/>
    <p:sldId id="272" r:id="rId10"/>
    <p:sldId id="273" r:id="rId11"/>
    <p:sldId id="266" r:id="rId12"/>
    <p:sldId id="280" r:id="rId13"/>
    <p:sldId id="282" r:id="rId14"/>
    <p:sldId id="281"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65" autoAdjust="0"/>
  </p:normalViewPr>
  <p:slideViewPr>
    <p:cSldViewPr snapToGrid="0">
      <p:cViewPr varScale="1">
        <p:scale>
          <a:sx n="55" d="100"/>
          <a:sy n="55"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66D26-C9FF-492C-99D9-1E3534D44C6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DD56A30-0C41-43BE-AA1B-750A51ED294D}">
      <dgm:prSet/>
      <dgm:spPr/>
      <dgm:t>
        <a:bodyPr/>
        <a:lstStyle/>
        <a:p>
          <a:r>
            <a:rPr lang="en-US" dirty="0">
              <a:latin typeface="Raleway" panose="020B0503030101060003" pitchFamily="34" charset="0"/>
            </a:rPr>
            <a:t>Welcome</a:t>
          </a:r>
          <a:r>
            <a:rPr lang="en-US" dirty="0"/>
            <a:t>  </a:t>
          </a:r>
        </a:p>
      </dgm:t>
    </dgm:pt>
    <dgm:pt modelId="{94523F5A-71E7-400F-B254-8BDBDCCDD012}" type="parTrans" cxnId="{6AB26071-2EAD-4917-A48C-0E52FF30C020}">
      <dgm:prSet/>
      <dgm:spPr/>
      <dgm:t>
        <a:bodyPr/>
        <a:lstStyle/>
        <a:p>
          <a:endParaRPr lang="en-US"/>
        </a:p>
      </dgm:t>
    </dgm:pt>
    <dgm:pt modelId="{FD85043E-8D97-4A52-9246-1A41F0F06CD6}" type="sibTrans" cxnId="{6AB26071-2EAD-4917-A48C-0E52FF30C020}">
      <dgm:prSet/>
      <dgm:spPr/>
      <dgm:t>
        <a:bodyPr/>
        <a:lstStyle/>
        <a:p>
          <a:endParaRPr lang="en-US"/>
        </a:p>
      </dgm:t>
    </dgm:pt>
    <dgm:pt modelId="{7BC92646-F7BA-419A-BFEE-C81DAE1E7874}" type="pres">
      <dgm:prSet presAssocID="{B9066D26-C9FF-492C-99D9-1E3534D44C6A}" presName="linear" presStyleCnt="0">
        <dgm:presLayoutVars>
          <dgm:animLvl val="lvl"/>
          <dgm:resizeHandles val="exact"/>
        </dgm:presLayoutVars>
      </dgm:prSet>
      <dgm:spPr/>
    </dgm:pt>
    <dgm:pt modelId="{DEB65BA4-C305-434E-85C4-260CC775648A}" type="pres">
      <dgm:prSet presAssocID="{1DD56A30-0C41-43BE-AA1B-750A51ED294D}" presName="parentText" presStyleLbl="node1" presStyleIdx="0" presStyleCnt="1">
        <dgm:presLayoutVars>
          <dgm:chMax val="0"/>
          <dgm:bulletEnabled val="1"/>
        </dgm:presLayoutVars>
      </dgm:prSet>
      <dgm:spPr/>
    </dgm:pt>
  </dgm:ptLst>
  <dgm:cxnLst>
    <dgm:cxn modelId="{A173AA16-116E-4932-B614-B8EF6F1C4F23}" type="presOf" srcId="{1DD56A30-0C41-43BE-AA1B-750A51ED294D}" destId="{DEB65BA4-C305-434E-85C4-260CC775648A}" srcOrd="0" destOrd="0" presId="urn:microsoft.com/office/officeart/2005/8/layout/vList2"/>
    <dgm:cxn modelId="{6AB26071-2EAD-4917-A48C-0E52FF30C020}" srcId="{B9066D26-C9FF-492C-99D9-1E3534D44C6A}" destId="{1DD56A30-0C41-43BE-AA1B-750A51ED294D}" srcOrd="0" destOrd="0" parTransId="{94523F5A-71E7-400F-B254-8BDBDCCDD012}" sibTransId="{FD85043E-8D97-4A52-9246-1A41F0F06CD6}"/>
    <dgm:cxn modelId="{258B3E87-7455-4085-B777-B0F98E225DE3}" type="presOf" srcId="{B9066D26-C9FF-492C-99D9-1E3534D44C6A}" destId="{7BC92646-F7BA-419A-BFEE-C81DAE1E7874}" srcOrd="0" destOrd="0" presId="urn:microsoft.com/office/officeart/2005/8/layout/vList2"/>
    <dgm:cxn modelId="{A01C96C3-28D3-4D5B-8B49-86E1BE5229F7}" type="presParOf" srcId="{7BC92646-F7BA-419A-BFEE-C81DAE1E7874}" destId="{DEB65BA4-C305-434E-85C4-260CC775648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15F6F-A4AE-4321-A43A-F28BBE12B481}" type="doc">
      <dgm:prSet loTypeId="urn:microsoft.com/office/officeart/2005/8/layout/hierarchy1" loCatId="hierarchy" qsTypeId="urn:microsoft.com/office/officeart/2005/8/quickstyle/simple5" qsCatId="simple" csTypeId="urn:microsoft.com/office/officeart/2005/8/colors/accent5_2" csCatId="accent5" phldr="1"/>
      <dgm:spPr/>
      <dgm:t>
        <a:bodyPr/>
        <a:lstStyle/>
        <a:p>
          <a:endParaRPr lang="en-US"/>
        </a:p>
      </dgm:t>
    </dgm:pt>
    <dgm:pt modelId="{833BA6D7-FDEE-4664-9A9E-862D308AF9DB}">
      <dgm:prSet/>
      <dgm:spPr/>
      <dgm:t>
        <a:bodyPr/>
        <a:lstStyle/>
        <a:p>
          <a:r>
            <a:rPr lang="en-US" dirty="0"/>
            <a:t>12 Step Program</a:t>
          </a:r>
        </a:p>
      </dgm:t>
    </dgm:pt>
    <dgm:pt modelId="{1C2D3763-738B-436D-823B-9FCAE0A2A664}" type="parTrans" cxnId="{342FBA67-16DC-4F43-A76A-65DB95213D6D}">
      <dgm:prSet/>
      <dgm:spPr/>
      <dgm:t>
        <a:bodyPr/>
        <a:lstStyle/>
        <a:p>
          <a:endParaRPr lang="en-US"/>
        </a:p>
      </dgm:t>
    </dgm:pt>
    <dgm:pt modelId="{284DABFC-873D-4CAA-98B7-6FAE44D642A3}" type="sibTrans" cxnId="{342FBA67-16DC-4F43-A76A-65DB95213D6D}">
      <dgm:prSet/>
      <dgm:spPr/>
      <dgm:t>
        <a:bodyPr/>
        <a:lstStyle/>
        <a:p>
          <a:endParaRPr lang="en-US"/>
        </a:p>
      </dgm:t>
    </dgm:pt>
    <dgm:pt modelId="{CE36A25D-6A41-4111-B8FC-704C0FF906AE}" type="pres">
      <dgm:prSet presAssocID="{E2015F6F-A4AE-4321-A43A-F28BBE12B481}" presName="hierChild1" presStyleCnt="0">
        <dgm:presLayoutVars>
          <dgm:chPref val="1"/>
          <dgm:dir/>
          <dgm:animOne val="branch"/>
          <dgm:animLvl val="lvl"/>
          <dgm:resizeHandles/>
        </dgm:presLayoutVars>
      </dgm:prSet>
      <dgm:spPr/>
    </dgm:pt>
    <dgm:pt modelId="{38462AC6-55A3-45D7-90E4-906FF1B21458}" type="pres">
      <dgm:prSet presAssocID="{833BA6D7-FDEE-4664-9A9E-862D308AF9DB}" presName="hierRoot1" presStyleCnt="0"/>
      <dgm:spPr/>
    </dgm:pt>
    <dgm:pt modelId="{AB78C96D-1EDF-4E0B-BAEB-7BE7160B8C4A}" type="pres">
      <dgm:prSet presAssocID="{833BA6D7-FDEE-4664-9A9E-862D308AF9DB}" presName="composite" presStyleCnt="0"/>
      <dgm:spPr/>
    </dgm:pt>
    <dgm:pt modelId="{0A21A1FE-C4FD-47DF-B70E-9F35DACE8751}" type="pres">
      <dgm:prSet presAssocID="{833BA6D7-FDEE-4664-9A9E-862D308AF9DB}" presName="background" presStyleLbl="node0" presStyleIdx="0" presStyleCnt="1"/>
      <dgm:spPr/>
    </dgm:pt>
    <dgm:pt modelId="{B1FF999C-F5F2-43C6-975C-CC22766DA4A5}" type="pres">
      <dgm:prSet presAssocID="{833BA6D7-FDEE-4664-9A9E-862D308AF9DB}" presName="text" presStyleLbl="fgAcc0" presStyleIdx="0" presStyleCnt="1">
        <dgm:presLayoutVars>
          <dgm:chPref val="3"/>
        </dgm:presLayoutVars>
      </dgm:prSet>
      <dgm:spPr/>
    </dgm:pt>
    <dgm:pt modelId="{171381F5-4A0D-43AE-B3E7-DF04C3514CCB}" type="pres">
      <dgm:prSet presAssocID="{833BA6D7-FDEE-4664-9A9E-862D308AF9DB}" presName="hierChild2" presStyleCnt="0"/>
      <dgm:spPr/>
    </dgm:pt>
  </dgm:ptLst>
  <dgm:cxnLst>
    <dgm:cxn modelId="{342FBA67-16DC-4F43-A76A-65DB95213D6D}" srcId="{E2015F6F-A4AE-4321-A43A-F28BBE12B481}" destId="{833BA6D7-FDEE-4664-9A9E-862D308AF9DB}" srcOrd="0" destOrd="0" parTransId="{1C2D3763-738B-436D-823B-9FCAE0A2A664}" sibTransId="{284DABFC-873D-4CAA-98B7-6FAE44D642A3}"/>
    <dgm:cxn modelId="{D5973187-1288-4513-AC27-445B499C9EC7}" type="presOf" srcId="{833BA6D7-FDEE-4664-9A9E-862D308AF9DB}" destId="{B1FF999C-F5F2-43C6-975C-CC22766DA4A5}" srcOrd="0" destOrd="0" presId="urn:microsoft.com/office/officeart/2005/8/layout/hierarchy1"/>
    <dgm:cxn modelId="{2D912EC1-CE0D-4462-A6B9-01D56556D757}" type="presOf" srcId="{E2015F6F-A4AE-4321-A43A-F28BBE12B481}" destId="{CE36A25D-6A41-4111-B8FC-704C0FF906AE}" srcOrd="0" destOrd="0" presId="urn:microsoft.com/office/officeart/2005/8/layout/hierarchy1"/>
    <dgm:cxn modelId="{CF63C376-380E-4D2A-9FCE-C6204E533AC3}" type="presParOf" srcId="{CE36A25D-6A41-4111-B8FC-704C0FF906AE}" destId="{38462AC6-55A3-45D7-90E4-906FF1B21458}" srcOrd="0" destOrd="0" presId="urn:microsoft.com/office/officeart/2005/8/layout/hierarchy1"/>
    <dgm:cxn modelId="{3A4D78AE-F91A-4C27-8506-86074094B638}" type="presParOf" srcId="{38462AC6-55A3-45D7-90E4-906FF1B21458}" destId="{AB78C96D-1EDF-4E0B-BAEB-7BE7160B8C4A}" srcOrd="0" destOrd="0" presId="urn:microsoft.com/office/officeart/2005/8/layout/hierarchy1"/>
    <dgm:cxn modelId="{52DD3462-3A09-41F4-AF7A-6D53241AFFE9}" type="presParOf" srcId="{AB78C96D-1EDF-4E0B-BAEB-7BE7160B8C4A}" destId="{0A21A1FE-C4FD-47DF-B70E-9F35DACE8751}" srcOrd="0" destOrd="0" presId="urn:microsoft.com/office/officeart/2005/8/layout/hierarchy1"/>
    <dgm:cxn modelId="{11ABCC40-49BB-46F9-A955-7ED853F6F82B}" type="presParOf" srcId="{AB78C96D-1EDF-4E0B-BAEB-7BE7160B8C4A}" destId="{B1FF999C-F5F2-43C6-975C-CC22766DA4A5}" srcOrd="1" destOrd="0" presId="urn:microsoft.com/office/officeart/2005/8/layout/hierarchy1"/>
    <dgm:cxn modelId="{FEE63638-C758-46A8-AB08-AB9E9D2D0E90}" type="presParOf" srcId="{38462AC6-55A3-45D7-90E4-906FF1B21458}" destId="{171381F5-4A0D-43AE-B3E7-DF04C3514CC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BA4-C305-434E-85C4-260CC775648A}">
      <dsp:nvSpPr>
        <dsp:cNvPr id="0" name=""/>
        <dsp:cNvSpPr/>
      </dsp:nvSpPr>
      <dsp:spPr>
        <a:xfrm>
          <a:off x="0" y="1729290"/>
          <a:ext cx="6628804" cy="1521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latin typeface="Raleway" panose="020B0503030101060003" pitchFamily="34" charset="0"/>
            </a:rPr>
            <a:t>Welcome</a:t>
          </a:r>
          <a:r>
            <a:rPr lang="en-US" sz="6500" kern="1200" dirty="0"/>
            <a:t>  </a:t>
          </a:r>
        </a:p>
      </dsp:txBody>
      <dsp:txXfrm>
        <a:off x="74249" y="1803539"/>
        <a:ext cx="6480306"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A1FE-C4FD-47DF-B70E-9F35DACE8751}">
      <dsp:nvSpPr>
        <dsp:cNvPr id="0" name=""/>
        <dsp:cNvSpPr/>
      </dsp:nvSpPr>
      <dsp:spPr>
        <a:xfrm>
          <a:off x="0" y="657000"/>
          <a:ext cx="3466009" cy="220091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1FF999C-F5F2-43C6-975C-CC22766DA4A5}">
      <dsp:nvSpPr>
        <dsp:cNvPr id="0" name=""/>
        <dsp:cNvSpPr/>
      </dsp:nvSpPr>
      <dsp:spPr>
        <a:xfrm>
          <a:off x="385112" y="1022856"/>
          <a:ext cx="3466009" cy="2200916"/>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12 Step Program</a:t>
          </a:r>
        </a:p>
      </dsp:txBody>
      <dsp:txXfrm>
        <a:off x="449575" y="1087319"/>
        <a:ext cx="3337083" cy="2071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EF3906-CE86-43E8-ADAD-629F4B2EB7D5}" type="datetimeFigureOut">
              <a:rPr lang="en-US" smtClean="0"/>
              <a:t>7/24/2019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C0E87F-0356-4A90-87FD-AC6BB32B5A13}" type="slidenum">
              <a:rPr lang="en-US" smtClean="0"/>
              <a:t>‹#›</a:t>
            </a:fld>
            <a:endParaRPr lang="en-US"/>
          </a:p>
        </p:txBody>
      </p:sp>
    </p:spTree>
    <p:extLst>
      <p:ext uri="{BB962C8B-B14F-4D97-AF65-F5344CB8AC3E}">
        <p14:creationId xmlns:p14="http://schemas.microsoft.com/office/powerpoint/2010/main" val="160041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E87F-0356-4A90-87FD-AC6BB32B5A13}" type="slidenum">
              <a:rPr lang="en-US" smtClean="0"/>
              <a:t>1</a:t>
            </a:fld>
            <a:endParaRPr lang="en-US"/>
          </a:p>
        </p:txBody>
      </p:sp>
    </p:spTree>
    <p:extLst>
      <p:ext uri="{BB962C8B-B14F-4D97-AF65-F5344CB8AC3E}">
        <p14:creationId xmlns:p14="http://schemas.microsoft.com/office/powerpoint/2010/main" val="117351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Managers frequently have access to more information than other employees. It is imperative that you never betray the confidence of the company, your manager, your peers, or your employees. Be sure that people can confide in you.  </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10</a:t>
            </a:fld>
            <a:endParaRPr lang="en-US"/>
          </a:p>
        </p:txBody>
      </p:sp>
    </p:spTree>
    <p:extLst>
      <p:ext uri="{BB962C8B-B14F-4D97-AF65-F5344CB8AC3E}">
        <p14:creationId xmlns:p14="http://schemas.microsoft.com/office/powerpoint/2010/main" val="159543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Your actions and reactions must be consistent. You don’t want to be the type of manager that everyone asks what kind of mood you are in before they approach you with an issue. You also do not want to treat one employee different than another employee.  ( nothing will cause conflict more) </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11</a:t>
            </a:fld>
            <a:endParaRPr lang="en-US"/>
          </a:p>
        </p:txBody>
      </p:sp>
    </p:spTree>
    <p:extLst>
      <p:ext uri="{BB962C8B-B14F-4D97-AF65-F5344CB8AC3E}">
        <p14:creationId xmlns:p14="http://schemas.microsoft.com/office/powerpoint/2010/main" val="405349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keep all your conversations with employees positive.  If you need to reprimand or go over procedures they are not doing correctly, try to end on a positive note.  Focus on solutions not on problems.  </a:t>
            </a:r>
          </a:p>
        </p:txBody>
      </p:sp>
      <p:sp>
        <p:nvSpPr>
          <p:cNvPr id="4" name="Slide Number Placeholder 3"/>
          <p:cNvSpPr>
            <a:spLocks noGrp="1"/>
          </p:cNvSpPr>
          <p:nvPr>
            <p:ph type="sldNum" sz="quarter" idx="5"/>
          </p:nvPr>
        </p:nvSpPr>
        <p:spPr/>
        <p:txBody>
          <a:bodyPr/>
          <a:lstStyle/>
          <a:p>
            <a:fld id="{1FC0E87F-0356-4A90-87FD-AC6BB32B5A13}" type="slidenum">
              <a:rPr lang="en-US" smtClean="0"/>
              <a:t>12</a:t>
            </a:fld>
            <a:endParaRPr lang="en-US"/>
          </a:p>
        </p:txBody>
      </p:sp>
    </p:spTree>
    <p:extLst>
      <p:ext uri="{BB962C8B-B14F-4D97-AF65-F5344CB8AC3E}">
        <p14:creationId xmlns:p14="http://schemas.microsoft.com/office/powerpoint/2010/main" val="198750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your employees everyday, appreciate them and they will always work hard for you. A well-treated and respected employee is a happy employee.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C0E87F-0356-4A90-87FD-AC6BB32B5A13}" type="slidenum">
              <a:rPr lang="en-US" smtClean="0"/>
              <a:t>13</a:t>
            </a:fld>
            <a:endParaRPr lang="en-US"/>
          </a:p>
        </p:txBody>
      </p:sp>
    </p:spTree>
    <p:extLst>
      <p:ext uri="{BB962C8B-B14F-4D97-AF65-F5344CB8AC3E}">
        <p14:creationId xmlns:p14="http://schemas.microsoft.com/office/powerpoint/2010/main" val="10594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Take your time hiring good quality people. Have several people interview and do thorough background checking Hire good people, treat them right and empower them.  But, when you have a disruptive personality or person who fails to perform you need to take all steps to get rid of them as quickly as possible</a:t>
            </a:r>
            <a:endParaRPr lang="en-US" dirty="0"/>
          </a:p>
        </p:txBody>
      </p:sp>
      <p:sp>
        <p:nvSpPr>
          <p:cNvPr id="4" name="Slide Number Placeholder 3"/>
          <p:cNvSpPr>
            <a:spLocks noGrp="1"/>
          </p:cNvSpPr>
          <p:nvPr>
            <p:ph type="sldNum" sz="quarter" idx="5"/>
          </p:nvPr>
        </p:nvSpPr>
        <p:spPr/>
        <p:txBody>
          <a:bodyPr/>
          <a:lstStyle/>
          <a:p>
            <a:fld id="{1FC0E87F-0356-4A90-87FD-AC6BB32B5A13}" type="slidenum">
              <a:rPr lang="en-US" smtClean="0"/>
              <a:t>14</a:t>
            </a:fld>
            <a:endParaRPr lang="en-US"/>
          </a:p>
        </p:txBody>
      </p:sp>
    </p:spTree>
    <p:extLst>
      <p:ext uri="{BB962C8B-B14F-4D97-AF65-F5344CB8AC3E}">
        <p14:creationId xmlns:p14="http://schemas.microsoft.com/office/powerpoint/2010/main" val="144176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E87F-0356-4A90-87FD-AC6BB32B5A13}" type="slidenum">
              <a:rPr lang="en-US" smtClean="0"/>
              <a:t>2</a:t>
            </a:fld>
            <a:endParaRPr lang="en-US"/>
          </a:p>
        </p:txBody>
      </p:sp>
    </p:spTree>
    <p:extLst>
      <p:ext uri="{BB962C8B-B14F-4D97-AF65-F5344CB8AC3E}">
        <p14:creationId xmlns:p14="http://schemas.microsoft.com/office/powerpoint/2010/main" val="40700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Leaders don’t require titles or promotions; they are people that inspire and motivate without regard   Lead by example.  Treat your employees like you want to be treated.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3</a:t>
            </a:fld>
            <a:endParaRPr lang="en-US"/>
          </a:p>
        </p:txBody>
      </p:sp>
    </p:spTree>
    <p:extLst>
      <p:ext uri="{BB962C8B-B14F-4D97-AF65-F5344CB8AC3E}">
        <p14:creationId xmlns:p14="http://schemas.microsoft.com/office/powerpoint/2010/main" val="144366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makes you </a:t>
            </a:r>
            <a:r>
              <a:rPr lang="en-US" sz="2000" dirty="0">
                <a:latin typeface="Raleway" panose="020B0503030101060003" pitchFamily="34" charset="0"/>
              </a:rPr>
              <a:t>approachable</a:t>
            </a:r>
            <a:r>
              <a:rPr lang="en-US" dirty="0"/>
              <a:t> and it helps you maintain perspective.</a:t>
            </a:r>
            <a:r>
              <a:rPr lang="en-US" baseline="30000" dirty="0"/>
              <a:t> </a:t>
            </a:r>
            <a:r>
              <a:rPr lang="en-US" dirty="0"/>
              <a:t> Don't take yourself too seriously. Everyone puts their pants on one leg at a time.</a:t>
            </a:r>
            <a:endParaRPr lang="en-US" dirty="0">
              <a:latin typeface="Raleway" panose="020B0503030101060003" pitchFamily="34" charset="0"/>
            </a:endParaRPr>
          </a:p>
          <a:p>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4</a:t>
            </a:fld>
            <a:endParaRPr lang="en-US"/>
          </a:p>
        </p:txBody>
      </p:sp>
    </p:spTree>
    <p:extLst>
      <p:ext uri="{BB962C8B-B14F-4D97-AF65-F5344CB8AC3E}">
        <p14:creationId xmlns:p14="http://schemas.microsoft.com/office/powerpoint/2010/main" val="414143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not resources and they are not human capitol. They are people with families, feelings, and problems. It is not possible to separate work from home life. Be aware that people have personal lives and do the best you can to be sensitive to them. Treat everyone as your equal regardless of their title or position. Remember to smile a lot and always maintain a pleasant demeanor.</a:t>
            </a:r>
          </a:p>
          <a:p>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5</a:t>
            </a:fld>
            <a:endParaRPr lang="en-US"/>
          </a:p>
        </p:txBody>
      </p:sp>
    </p:spTree>
    <p:extLst>
      <p:ext uri="{BB962C8B-B14F-4D97-AF65-F5344CB8AC3E}">
        <p14:creationId xmlns:p14="http://schemas.microsoft.com/office/powerpoint/2010/main" val="386521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Know the strengths of your team as well as the weakness and allow for improvement.  We all have strengths and weaknesses.  Learning to recognize them can help your team.  </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6</a:t>
            </a:fld>
            <a:endParaRPr lang="en-US"/>
          </a:p>
        </p:txBody>
      </p:sp>
    </p:spTree>
    <p:extLst>
      <p:ext uri="{BB962C8B-B14F-4D97-AF65-F5344CB8AC3E}">
        <p14:creationId xmlns:p14="http://schemas.microsoft.com/office/powerpoint/2010/main" val="143913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failing to plan you plan to fail.” Set goals with clear endpoints and rewards for your team. It's also important to lead by example; people want to see that their boss is working hard and is there to support them, not berate them</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7</a:t>
            </a:fld>
            <a:endParaRPr lang="en-US"/>
          </a:p>
        </p:txBody>
      </p:sp>
    </p:spTree>
    <p:extLst>
      <p:ext uri="{BB962C8B-B14F-4D97-AF65-F5344CB8AC3E}">
        <p14:creationId xmlns:p14="http://schemas.microsoft.com/office/powerpoint/2010/main" val="215306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When asked for your opinion, you should have it well thought out and present it persuasively. You should not waffle or stall. For big decisions, set a deadline, and have the decision by that time. If someone offers an argument that convinces you to change a decision, acknowledge it and embrace the new idea completely</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8</a:t>
            </a:fld>
            <a:endParaRPr lang="en-US"/>
          </a:p>
        </p:txBody>
      </p:sp>
    </p:spTree>
    <p:extLst>
      <p:ext uri="{BB962C8B-B14F-4D97-AF65-F5344CB8AC3E}">
        <p14:creationId xmlns:p14="http://schemas.microsoft.com/office/powerpoint/2010/main" val="221139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 Put them in writing whenever possible. Solicit feedback from the people you are leading. Know what they expect from you. Address any discrepancies immediately and clearly. Address issues directly with the individual.  Don’t punish the team.   Ex:  playing games on their computer.  </a:t>
            </a:r>
            <a:endParaRPr lang="en-US" dirty="0"/>
          </a:p>
        </p:txBody>
      </p:sp>
      <p:sp>
        <p:nvSpPr>
          <p:cNvPr id="4" name="Slide Number Placeholder 3"/>
          <p:cNvSpPr>
            <a:spLocks noGrp="1"/>
          </p:cNvSpPr>
          <p:nvPr>
            <p:ph type="sldNum" sz="quarter" idx="10"/>
          </p:nvPr>
        </p:nvSpPr>
        <p:spPr/>
        <p:txBody>
          <a:bodyPr/>
          <a:lstStyle/>
          <a:p>
            <a:fld id="{1FC0E87F-0356-4A90-87FD-AC6BB32B5A13}" type="slidenum">
              <a:rPr lang="en-US" smtClean="0"/>
              <a:t>9</a:t>
            </a:fld>
            <a:endParaRPr lang="en-US"/>
          </a:p>
        </p:txBody>
      </p:sp>
    </p:spTree>
    <p:extLst>
      <p:ext uri="{BB962C8B-B14F-4D97-AF65-F5344CB8AC3E}">
        <p14:creationId xmlns:p14="http://schemas.microsoft.com/office/powerpoint/2010/main" val="8687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03883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6047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046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57267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296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165803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316728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89024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193535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CDBD8-6CC3-40E4-94F6-9A5C76E80CFF}"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02779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4CDBD8-6CC3-40E4-94F6-9A5C76E80CFF}"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196614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4CDBD8-6CC3-40E4-94F6-9A5C76E80CFF}"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381806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4CDBD8-6CC3-40E4-94F6-9A5C76E80CFF}"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107603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CDBD8-6CC3-40E4-94F6-9A5C76E80CFF}"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35137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4CDBD8-6CC3-40E4-94F6-9A5C76E80CFF}"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273710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CDBD8-6CC3-40E4-94F6-9A5C76E80CFF}"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C8F84-FEC0-40EE-9E77-183DEB271A28}" type="slidenum">
              <a:rPr lang="en-US" smtClean="0"/>
              <a:t>‹#›</a:t>
            </a:fld>
            <a:endParaRPr lang="en-US"/>
          </a:p>
        </p:txBody>
      </p:sp>
    </p:spTree>
    <p:extLst>
      <p:ext uri="{BB962C8B-B14F-4D97-AF65-F5344CB8AC3E}">
        <p14:creationId xmlns:p14="http://schemas.microsoft.com/office/powerpoint/2010/main" val="149286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4CDBD8-6CC3-40E4-94F6-9A5C76E80CFF}" type="datetimeFigureOut">
              <a:rPr lang="en-US" smtClean="0"/>
              <a:t>7/24/2019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4C8F84-FEC0-40EE-9E77-183DEB271A28}" type="slidenum">
              <a:rPr lang="en-US" smtClean="0"/>
              <a:t>‹#›</a:t>
            </a:fld>
            <a:endParaRPr lang="en-US"/>
          </a:p>
        </p:txBody>
      </p:sp>
    </p:spTree>
    <p:extLst>
      <p:ext uri="{BB962C8B-B14F-4D97-AF65-F5344CB8AC3E}">
        <p14:creationId xmlns:p14="http://schemas.microsoft.com/office/powerpoint/2010/main" val="17834489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ightshade130.wordpress.com/2011/10/29/so-you-lied-to-me-trust-is-earned-my-frien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lickr.com/photos/justinmatthewmedia/237346266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uidinginstincts.com/2012/01/being-grateful-for-what-we-hav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ydailyboost.wordpress.com/2012/01/24/things-to-be-grateful-for-in-lif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2012books.lardbucket.org/books/organizational-communication-theory-research-and-practice/section_12.html"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www.eoi.es/blogs/imsd/project-management-why-do-projects-fail/" TargetMode="External"/><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eople-equation.com/develop-leaders-by-loaning-your-belief/sticky-note-with-i-am-a-leader/" TargetMode="External"/><Relationship Id="rId5" Type="http://schemas.openxmlformats.org/officeDocument/2006/relationships/image" Target="../media/image3.jpg"/><Relationship Id="rId4" Type="http://schemas.openxmlformats.org/officeDocument/2006/relationships/hyperlink" Target="https://www.open.edu/openlearn/whats-on/ou-on-the-bbc-the-bottom-line-leadership-and-dematerialis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n.m.wikipedia.org/wiki/File:Humour_mouth.png" TargetMode="External"/><Relationship Id="rId5" Type="http://schemas.openxmlformats.org/officeDocument/2006/relationships/image" Target="../media/image5.png"/><Relationship Id="rId4" Type="http://schemas.openxmlformats.org/officeDocument/2006/relationships/hyperlink" Target="http://aha44.pl/content/view/1133/6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oplematters.in/article/watercooler/7-ways-keep-getting-respect-support-co-workers-1337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ocialana.com/face-your-weaknesses-to-find-your-streng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commons.wikimedia.org/wiki/file:crystal_clear_app_xmag.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sheninger.blogspot.com/2013/11/pillars-of-digital-leadership-seri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068280-9A7D-422F-82B3-9A4DACA743ED}"/>
              </a:ext>
            </a:extLst>
          </p:cNvPr>
          <p:cNvGraphicFramePr>
            <a:graphicFrameLocks noGrp="1"/>
          </p:cNvGraphicFramePr>
          <p:nvPr>
            <p:ph idx="1"/>
            <p:extLst>
              <p:ext uri="{D42A27DB-BD31-4B8C-83A1-F6EECF244321}">
                <p14:modId xmlns:p14="http://schemas.microsoft.com/office/powerpoint/2010/main" val="54662027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192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91E12DD0-79F7-4794-8D4E-C02D0981D96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955" r="927" b="374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5E76767-70DE-4A2B-AC48-C700E40DE7BF}"/>
              </a:ext>
            </a:extLst>
          </p:cNvPr>
          <p:cNvSpPr>
            <a:spLocks noGrp="1"/>
          </p:cNvSpPr>
          <p:nvPr>
            <p:ph type="title"/>
          </p:nvPr>
        </p:nvSpPr>
        <p:spPr>
          <a:xfrm>
            <a:off x="468809" y="1648530"/>
            <a:ext cx="4088190" cy="2369093"/>
          </a:xfrm>
        </p:spPr>
        <p:txBody>
          <a:bodyPr vert="horz" lIns="91440" tIns="45720" rIns="91440" bIns="45720" rtlCol="0" anchor="b">
            <a:normAutofit/>
          </a:bodyPr>
          <a:lstStyle/>
          <a:p>
            <a:pPr algn="r">
              <a:lnSpc>
                <a:spcPct val="90000"/>
              </a:lnSpc>
            </a:pPr>
            <a:r>
              <a:rPr lang="en-US" sz="4000" b="1" dirty="0"/>
              <a:t>Maintain</a:t>
            </a:r>
            <a:r>
              <a:rPr lang="en-US" sz="4100" b="1" dirty="0"/>
              <a:t> the confidence of everyone in the organization</a:t>
            </a:r>
            <a:endParaRPr lang="en-US" sz="4100" dirty="0"/>
          </a:p>
        </p:txBody>
      </p:sp>
      <p:cxnSp>
        <p:nvCxnSpPr>
          <p:cNvPr id="55" name="Straight Connector 5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2579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9E7F36F2-61FA-4C58-A484-6A0DD8F71CED}"/>
              </a:ext>
            </a:extLst>
          </p:cNvPr>
          <p:cNvSpPr>
            <a:spLocks noGrp="1"/>
          </p:cNvSpPr>
          <p:nvPr>
            <p:ph type="title"/>
          </p:nvPr>
        </p:nvSpPr>
        <p:spPr>
          <a:xfrm>
            <a:off x="6130757" y="385395"/>
            <a:ext cx="3179146" cy="2786430"/>
          </a:xfrm>
        </p:spPr>
        <p:txBody>
          <a:bodyPr vert="horz" lIns="91440" tIns="45720" rIns="91440" bIns="45720" rtlCol="0" anchor="b">
            <a:normAutofit/>
          </a:bodyPr>
          <a:lstStyle/>
          <a:p>
            <a:pPr algn="ctr"/>
            <a:r>
              <a:rPr lang="en-US" sz="4000" b="1" dirty="0"/>
              <a:t>Be</a:t>
            </a:r>
            <a:r>
              <a:rPr lang="en-US" sz="5000" b="1" dirty="0"/>
              <a:t> </a:t>
            </a:r>
            <a:r>
              <a:rPr lang="en-US" sz="4000" b="1" dirty="0"/>
              <a:t>Consistent</a:t>
            </a:r>
          </a:p>
        </p:txBody>
      </p:sp>
      <p:pic>
        <p:nvPicPr>
          <p:cNvPr id="5" name="Picture 4" descr="A close up of a sign&#10;&#10;Description automatically generated">
            <a:extLst>
              <a:ext uri="{FF2B5EF4-FFF2-40B4-BE49-F238E27FC236}">
                <a16:creationId xmlns:a16="http://schemas.microsoft.com/office/drawing/2014/main" id="{429A498B-54CC-4ADA-82B0-2EEFF771EAB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16" b="11710"/>
          <a:stretch/>
        </p:blipFill>
        <p:spPr>
          <a:xfrm>
            <a:off x="888603" y="1261330"/>
            <a:ext cx="4973212" cy="4335340"/>
          </a:xfrm>
          <a:prstGeom prst="rect">
            <a:avLst/>
          </a:prstGeom>
        </p:spPr>
      </p:pic>
      <p:sp>
        <p:nvSpPr>
          <p:cNvPr id="3" name="TextBox 2">
            <a:extLst>
              <a:ext uri="{FF2B5EF4-FFF2-40B4-BE49-F238E27FC236}">
                <a16:creationId xmlns:a16="http://schemas.microsoft.com/office/drawing/2014/main" id="{8E501760-43AE-407E-BFFE-07978BC33A63}"/>
              </a:ext>
            </a:extLst>
          </p:cNvPr>
          <p:cNvSpPr txBox="1"/>
          <p:nvPr/>
        </p:nvSpPr>
        <p:spPr>
          <a:xfrm>
            <a:off x="1554120" y="1020871"/>
            <a:ext cx="6960759" cy="2849671"/>
          </a:xfrm>
          <a:prstGeom prst="rect">
            <a:avLst/>
          </a:prstGeom>
        </p:spPr>
        <p:txBody>
          <a:bodyPr vert="horz" lIns="91440" tIns="45720" rIns="91440" bIns="45720" rtlCol="0" anchor="b">
            <a:normAutofit/>
          </a:bodyPr>
          <a:lstStyle/>
          <a:p>
            <a:pPr>
              <a:spcBef>
                <a:spcPct val="0"/>
              </a:spcBef>
              <a:spcAft>
                <a:spcPts val="600"/>
              </a:spcAft>
            </a:pPr>
            <a:endParaRPr lang="en-US" sz="6600" dirty="0">
              <a:solidFill>
                <a:srgbClr val="FFFFFF"/>
              </a:solidFill>
              <a:latin typeface="+mj-lt"/>
              <a:ea typeface="+mj-ea"/>
              <a:cs typeface="+mj-cs"/>
            </a:endParaRPr>
          </a:p>
        </p:txBody>
      </p:sp>
    </p:spTree>
    <p:extLst>
      <p:ext uri="{BB962C8B-B14F-4D97-AF65-F5344CB8AC3E}">
        <p14:creationId xmlns:p14="http://schemas.microsoft.com/office/powerpoint/2010/main" val="27945740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Content Placeholder 4" descr="Water next to the ocean&#10;&#10;Description automatically generated">
            <a:extLst>
              <a:ext uri="{FF2B5EF4-FFF2-40B4-BE49-F238E27FC236}">
                <a16:creationId xmlns:a16="http://schemas.microsoft.com/office/drawing/2014/main" id="{9177713F-30B1-4609-901D-28329CE758E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362"/>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8B42310-7246-4BA4-9755-12E39359F19C}"/>
              </a:ext>
            </a:extLst>
          </p:cNvPr>
          <p:cNvSpPr>
            <a:spLocks noGrp="1"/>
          </p:cNvSpPr>
          <p:nvPr>
            <p:ph type="title"/>
          </p:nvPr>
        </p:nvSpPr>
        <p:spPr>
          <a:xfrm>
            <a:off x="699839" y="1881554"/>
            <a:ext cx="3819408" cy="1826846"/>
          </a:xfrm>
        </p:spPr>
        <p:txBody>
          <a:bodyPr vert="horz" lIns="91440" tIns="45720" rIns="91440" bIns="45720" rtlCol="0">
            <a:normAutofit/>
          </a:bodyPr>
          <a:lstStyle/>
          <a:p>
            <a:r>
              <a:rPr lang="en-US" sz="4000" dirty="0"/>
              <a:t>Focus on the Positive</a:t>
            </a:r>
          </a:p>
        </p:txBody>
      </p:sp>
      <p:cxnSp>
        <p:nvCxnSpPr>
          <p:cNvPr id="79" name="Straight Connector 7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437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581A-397C-4262-A3E3-37814249D7BD}"/>
              </a:ext>
            </a:extLst>
          </p:cNvPr>
          <p:cNvSpPr>
            <a:spLocks noGrp="1"/>
          </p:cNvSpPr>
          <p:nvPr>
            <p:ph type="title"/>
          </p:nvPr>
        </p:nvSpPr>
        <p:spPr>
          <a:xfrm>
            <a:off x="244556" y="550218"/>
            <a:ext cx="9978944" cy="1320800"/>
          </a:xfrm>
        </p:spPr>
        <p:txBody>
          <a:bodyPr/>
          <a:lstStyle/>
          <a:p>
            <a:pPr algn="ctr"/>
            <a:r>
              <a:rPr lang="en-US" dirty="0"/>
              <a:t>Let Your </a:t>
            </a:r>
            <a:r>
              <a:rPr lang="en-US" sz="4000" dirty="0"/>
              <a:t>Employees</a:t>
            </a:r>
            <a:r>
              <a:rPr lang="en-US" dirty="0"/>
              <a:t> Know You Appreciate             Them.</a:t>
            </a:r>
          </a:p>
        </p:txBody>
      </p:sp>
      <p:pic>
        <p:nvPicPr>
          <p:cNvPr id="8" name="Picture 7" descr="A screenshot of a cell phone&#10;&#10;Description automatically generated">
            <a:extLst>
              <a:ext uri="{FF2B5EF4-FFF2-40B4-BE49-F238E27FC236}">
                <a16:creationId xmlns:a16="http://schemas.microsoft.com/office/drawing/2014/main" id="{43FE82B9-574C-46FF-856C-4C52594744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3676" y="2200519"/>
            <a:ext cx="8255000" cy="3975100"/>
          </a:xfrm>
          <a:prstGeom prst="rect">
            <a:avLst/>
          </a:prstGeom>
        </p:spPr>
      </p:pic>
    </p:spTree>
    <p:extLst>
      <p:ext uri="{BB962C8B-B14F-4D97-AF65-F5344CB8AC3E}">
        <p14:creationId xmlns:p14="http://schemas.microsoft.com/office/powerpoint/2010/main" val="125484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5069-8B68-49B2-A774-B024611F13D8}"/>
              </a:ext>
            </a:extLst>
          </p:cNvPr>
          <p:cNvSpPr>
            <a:spLocks noGrp="1"/>
          </p:cNvSpPr>
          <p:nvPr>
            <p:ph type="title"/>
          </p:nvPr>
        </p:nvSpPr>
        <p:spPr/>
        <p:txBody>
          <a:bodyPr/>
          <a:lstStyle/>
          <a:p>
            <a:pPr algn="ctr"/>
            <a:r>
              <a:rPr lang="en-US" sz="4000" b="1" dirty="0"/>
              <a:t>Hire</a:t>
            </a:r>
            <a:r>
              <a:rPr lang="en-US" b="1" dirty="0"/>
              <a:t> slowly and </a:t>
            </a:r>
            <a:r>
              <a:rPr lang="en-US" sz="4000" b="1" dirty="0"/>
              <a:t>fire</a:t>
            </a:r>
            <a:r>
              <a:rPr lang="en-US" b="1" dirty="0"/>
              <a:t> quickly</a:t>
            </a:r>
            <a:endParaRPr lang="en-US" dirty="0"/>
          </a:p>
        </p:txBody>
      </p:sp>
      <p:pic>
        <p:nvPicPr>
          <p:cNvPr id="5" name="Content Placeholder 4">
            <a:extLst>
              <a:ext uri="{FF2B5EF4-FFF2-40B4-BE49-F238E27FC236}">
                <a16:creationId xmlns:a16="http://schemas.microsoft.com/office/drawing/2014/main" id="{9275AF17-849B-4059-BCBC-67D7BD21F28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1838" y="2160588"/>
            <a:ext cx="4848362" cy="3881437"/>
          </a:xfrm>
        </p:spPr>
      </p:pic>
    </p:spTree>
    <p:extLst>
      <p:ext uri="{BB962C8B-B14F-4D97-AF65-F5344CB8AC3E}">
        <p14:creationId xmlns:p14="http://schemas.microsoft.com/office/powerpoint/2010/main" val="272061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urniture&#10;&#10;Description automatically generated">
            <a:extLst>
              <a:ext uri="{FF2B5EF4-FFF2-40B4-BE49-F238E27FC236}">
                <a16:creationId xmlns:a16="http://schemas.microsoft.com/office/drawing/2014/main" id="{E31E7B93-0D2D-4489-A5E7-AA65105FD97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43" r="17293"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32" name="Straight Connector 3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F0003BF-AA33-4E0B-AF9A-E62C3AEDF33B}"/>
              </a:ext>
            </a:extLst>
          </p:cNvPr>
          <p:cNvGraphicFramePr>
            <a:graphicFrameLocks noGrp="1"/>
          </p:cNvGraphicFramePr>
          <p:nvPr>
            <p:ph idx="1"/>
            <p:extLst>
              <p:ext uri="{D42A27DB-BD31-4B8C-83A1-F6EECF244321}">
                <p14:modId xmlns:p14="http://schemas.microsoft.com/office/powerpoint/2010/main" val="231157951"/>
              </p:ext>
            </p:extLst>
          </p:nvPr>
        </p:nvGraphicFramePr>
        <p:xfrm>
          <a:off x="677334" y="2160589"/>
          <a:ext cx="3851122"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7">
            <a:extLst>
              <a:ext uri="{FF2B5EF4-FFF2-40B4-BE49-F238E27FC236}">
                <a16:creationId xmlns:a16="http://schemas.microsoft.com/office/drawing/2014/main" id="{545E31E6-271A-4499-9562-73A4776B8D4E}"/>
              </a:ext>
            </a:extLst>
          </p:cNvPr>
          <p:cNvSpPr>
            <a:spLocks noGrp="1"/>
          </p:cNvSpPr>
          <p:nvPr>
            <p:ph type="title"/>
          </p:nvPr>
        </p:nvSpPr>
        <p:spPr/>
        <p:txBody>
          <a:bodyPr>
            <a:normAutofit/>
          </a:bodyPr>
          <a:lstStyle/>
          <a:p>
            <a:r>
              <a:rPr lang="en-US" sz="4000" b="1" dirty="0"/>
              <a:t>How to Manage People</a:t>
            </a:r>
          </a:p>
        </p:txBody>
      </p:sp>
    </p:spTree>
    <p:extLst>
      <p:ext uri="{BB962C8B-B14F-4D97-AF65-F5344CB8AC3E}">
        <p14:creationId xmlns:p14="http://schemas.microsoft.com/office/powerpoint/2010/main" val="118349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Freeform: Shape 17">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2C7F08-10CF-40FC-8F2C-3B13ACF4B651}"/>
              </a:ext>
            </a:extLst>
          </p:cNvPr>
          <p:cNvSpPr>
            <a:spLocks noGrp="1"/>
          </p:cNvSpPr>
          <p:nvPr>
            <p:ph type="title"/>
          </p:nvPr>
        </p:nvSpPr>
        <p:spPr>
          <a:xfrm>
            <a:off x="337151" y="1063471"/>
            <a:ext cx="4831627" cy="3571357"/>
          </a:xfrm>
        </p:spPr>
        <p:txBody>
          <a:bodyPr anchor="ctr">
            <a:normAutofit/>
          </a:bodyPr>
          <a:lstStyle/>
          <a:p>
            <a:pPr>
              <a:lnSpc>
                <a:spcPct val="90000"/>
              </a:lnSpc>
            </a:pPr>
            <a:r>
              <a:rPr lang="en-US" sz="3200" b="1" dirty="0">
                <a:latin typeface="Raleway" panose="020B0503030101060003" pitchFamily="34" charset="0"/>
              </a:rPr>
              <a:t>Rid your mind of the word “manager” and replace it with “leader</a:t>
            </a:r>
            <a:r>
              <a:rPr lang="en-US" sz="2500" b="1" dirty="0"/>
              <a:t>”.</a:t>
            </a:r>
          </a:p>
        </p:txBody>
      </p:sp>
      <p:sp>
        <p:nvSpPr>
          <p:cNvPr id="20" name="Isosceles Triangle 19">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DF3F9790-8065-4BB2-965E-3230DA02BE60}"/>
              </a:ext>
            </a:extLst>
          </p:cNvPr>
          <p:cNvSpPr>
            <a:spLocks noGrp="1"/>
          </p:cNvSpPr>
          <p:nvPr>
            <p:ph idx="1"/>
          </p:nvPr>
        </p:nvSpPr>
        <p:spPr>
          <a:xfrm>
            <a:off x="2400192" y="8110186"/>
            <a:ext cx="3793349" cy="3005289"/>
          </a:xfrm>
        </p:spPr>
        <p:txBody>
          <a:bodyPr>
            <a:normAutofit/>
          </a:bodyPr>
          <a:lstStyle/>
          <a:p>
            <a:endParaRPr lang="en-US" sz="1600" dirty="0"/>
          </a:p>
          <a:p>
            <a:endParaRPr lang="en-US" sz="1600" dirty="0"/>
          </a:p>
        </p:txBody>
      </p:sp>
      <p:sp>
        <p:nvSpPr>
          <p:cNvPr id="22" name="Freeform: Shape 21">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picture containing indoor, sky, wall, table&#10;&#10;Description automatically generated">
            <a:extLst>
              <a:ext uri="{FF2B5EF4-FFF2-40B4-BE49-F238E27FC236}">
                <a16:creationId xmlns:a16="http://schemas.microsoft.com/office/drawing/2014/main" id="{8F7528F7-7781-4E1D-A70C-0BAC992A1E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68778" y="545123"/>
            <a:ext cx="2598852" cy="1195472"/>
          </a:xfrm>
          <a:prstGeom prst="rect">
            <a:avLst/>
          </a:prstGeom>
        </p:spPr>
      </p:pic>
      <p:pic>
        <p:nvPicPr>
          <p:cNvPr id="4" name="Picture 3">
            <a:extLst>
              <a:ext uri="{FF2B5EF4-FFF2-40B4-BE49-F238E27FC236}">
                <a16:creationId xmlns:a16="http://schemas.microsoft.com/office/drawing/2014/main" id="{25D28844-4BEC-4F3C-8F2A-C9944B20441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3" b="4556"/>
          <a:stretch/>
        </p:blipFill>
        <p:spPr>
          <a:xfrm>
            <a:off x="7691718" y="2673290"/>
            <a:ext cx="3994005" cy="2859114"/>
          </a:xfrm>
          <a:prstGeom prst="rect">
            <a:avLst/>
          </a:prstGeom>
        </p:spPr>
      </p:pic>
    </p:spTree>
    <p:extLst>
      <p:ext uri="{BB962C8B-B14F-4D97-AF65-F5344CB8AC3E}">
        <p14:creationId xmlns:p14="http://schemas.microsoft.com/office/powerpoint/2010/main" val="34728973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9FF2D97-D734-4665-A8E9-86E69AF7C0DC}"/>
              </a:ext>
            </a:extLst>
          </p:cNvPr>
          <p:cNvSpPr>
            <a:spLocks noGrp="1"/>
          </p:cNvSpPr>
          <p:nvPr>
            <p:ph type="title"/>
          </p:nvPr>
        </p:nvSpPr>
        <p:spPr>
          <a:xfrm>
            <a:off x="640665" y="2299885"/>
            <a:ext cx="5219192" cy="3215821"/>
          </a:xfrm>
        </p:spPr>
        <p:txBody>
          <a:bodyPr vert="horz" lIns="91440" tIns="45720" rIns="91440" bIns="45720" rtlCol="0" anchor="b">
            <a:normAutofit/>
          </a:bodyPr>
          <a:lstStyle/>
          <a:p>
            <a:r>
              <a:rPr lang="en-US" sz="4000" b="1" dirty="0"/>
              <a:t>Keep a Good Sense of Humor</a:t>
            </a:r>
          </a:p>
        </p:txBody>
      </p:sp>
      <p:pic>
        <p:nvPicPr>
          <p:cNvPr id="6" name="Picture 5">
            <a:extLst>
              <a:ext uri="{FF2B5EF4-FFF2-40B4-BE49-F238E27FC236}">
                <a16:creationId xmlns:a16="http://schemas.microsoft.com/office/drawing/2014/main" id="{D58AC975-76D5-4AD6-8024-C47EE8FDD93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3322" y="60782"/>
            <a:ext cx="3724065" cy="2987218"/>
          </a:xfrm>
          <a:prstGeom prst="rect">
            <a:avLst/>
          </a:prstGeom>
        </p:spPr>
      </p:pic>
      <p:pic>
        <p:nvPicPr>
          <p:cNvPr id="9" name="Picture 8" descr="A drawing of a person&#10;&#10;Description automatically generated">
            <a:extLst>
              <a:ext uri="{FF2B5EF4-FFF2-40B4-BE49-F238E27FC236}">
                <a16:creationId xmlns:a16="http://schemas.microsoft.com/office/drawing/2014/main" id="{27C468AE-806D-4983-804F-43B4229F06F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67063" y="2924008"/>
            <a:ext cx="3765692" cy="1967577"/>
          </a:xfrm>
          <a:prstGeom prst="rect">
            <a:avLst/>
          </a:prstGeom>
        </p:spPr>
      </p:pic>
    </p:spTree>
    <p:extLst>
      <p:ext uri="{BB962C8B-B14F-4D97-AF65-F5344CB8AC3E}">
        <p14:creationId xmlns:p14="http://schemas.microsoft.com/office/powerpoint/2010/main" val="150239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0AFD-6436-469C-80E2-08F0CD13F992}"/>
              </a:ext>
            </a:extLst>
          </p:cNvPr>
          <p:cNvSpPr>
            <a:spLocks noGrp="1"/>
          </p:cNvSpPr>
          <p:nvPr>
            <p:ph type="title"/>
          </p:nvPr>
        </p:nvSpPr>
        <p:spPr>
          <a:xfrm>
            <a:off x="196462" y="0"/>
            <a:ext cx="9077540" cy="2681330"/>
          </a:xfrm>
        </p:spPr>
        <p:txBody>
          <a:bodyPr>
            <a:normAutofit/>
          </a:bodyPr>
          <a:lstStyle/>
          <a:p>
            <a:pPr>
              <a:lnSpc>
                <a:spcPct val="90000"/>
              </a:lnSpc>
            </a:pPr>
            <a:br>
              <a:rPr lang="en-US" sz="4400" b="1" dirty="0">
                <a:latin typeface="Raleway" panose="020B0503030101060003" pitchFamily="34" charset="0"/>
              </a:rPr>
            </a:br>
            <a:r>
              <a:rPr lang="en-US" sz="4000" b="1" dirty="0"/>
              <a:t>Remember</a:t>
            </a:r>
            <a:r>
              <a:rPr lang="en-US" sz="4400" b="1" dirty="0"/>
              <a:t> your direct reports are 							</a:t>
            </a:r>
            <a:r>
              <a:rPr lang="en-US" sz="4800" b="1" dirty="0"/>
              <a:t>	People</a:t>
            </a:r>
            <a:br>
              <a:rPr lang="en-US" sz="4400" b="1" dirty="0">
                <a:latin typeface="Raleway" panose="020B0503030101060003" pitchFamily="34" charset="0"/>
              </a:rPr>
            </a:br>
            <a:br>
              <a:rPr lang="en-US" sz="1400" dirty="0"/>
            </a:br>
            <a:endParaRPr lang="en-US" sz="1400" dirty="0"/>
          </a:p>
        </p:txBody>
      </p:sp>
      <p:cxnSp>
        <p:nvCxnSpPr>
          <p:cNvPr id="27" name="Straight Connector 2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A picture containing toy, doll&#10;&#10;Description automatically generated">
            <a:extLst>
              <a:ext uri="{FF2B5EF4-FFF2-40B4-BE49-F238E27FC236}">
                <a16:creationId xmlns:a16="http://schemas.microsoft.com/office/drawing/2014/main" id="{5DA625D3-EFEF-45BC-BC0B-F45289BEB73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5853" y="2160588"/>
            <a:ext cx="6900332" cy="3881437"/>
          </a:xfrm>
        </p:spPr>
      </p:pic>
    </p:spTree>
    <p:extLst>
      <p:ext uri="{BB962C8B-B14F-4D97-AF65-F5344CB8AC3E}">
        <p14:creationId xmlns:p14="http://schemas.microsoft.com/office/powerpoint/2010/main" val="39088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5" name="Straight Connector 8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5BF1F90-9B23-4C62-B208-AF2BE243B6F2}"/>
              </a:ext>
            </a:extLst>
          </p:cNvPr>
          <p:cNvSpPr>
            <a:spLocks noGrp="1"/>
          </p:cNvSpPr>
          <p:nvPr>
            <p:ph type="title"/>
          </p:nvPr>
        </p:nvSpPr>
        <p:spPr>
          <a:xfrm>
            <a:off x="6094855" y="1261331"/>
            <a:ext cx="3497565" cy="3002662"/>
          </a:xfrm>
        </p:spPr>
        <p:txBody>
          <a:bodyPr vert="horz" lIns="91440" tIns="45720" rIns="91440" bIns="45720" rtlCol="0" anchor="b">
            <a:normAutofit fontScale="90000"/>
          </a:bodyPr>
          <a:lstStyle/>
          <a:p>
            <a:r>
              <a:rPr lang="en-US" sz="4400" b="1" kern="1200" dirty="0">
                <a:solidFill>
                  <a:schemeClr val="accent1"/>
                </a:solidFill>
                <a:latin typeface="+mj-lt"/>
                <a:ea typeface="+mj-ea"/>
                <a:cs typeface="+mj-cs"/>
              </a:rPr>
              <a:t>Know</a:t>
            </a:r>
            <a:r>
              <a:rPr lang="en-US" sz="4100" b="1" kern="1200" dirty="0">
                <a:solidFill>
                  <a:schemeClr val="accent1"/>
                </a:solidFill>
                <a:latin typeface="+mj-lt"/>
                <a:ea typeface="+mj-ea"/>
                <a:cs typeface="+mj-cs"/>
              </a:rPr>
              <a:t> Your Strengths and Weakness.  </a:t>
            </a:r>
            <a:br>
              <a:rPr lang="en-US" sz="4100" b="1" kern="1200" dirty="0">
                <a:solidFill>
                  <a:schemeClr val="accent1"/>
                </a:solidFill>
                <a:latin typeface="+mj-lt"/>
                <a:ea typeface="+mj-ea"/>
                <a:cs typeface="+mj-cs"/>
              </a:rPr>
            </a:br>
            <a:endParaRPr lang="en-US" sz="4100" b="1" kern="1200" dirty="0">
              <a:solidFill>
                <a:schemeClr val="accent1"/>
              </a:solidFill>
              <a:latin typeface="+mj-lt"/>
              <a:ea typeface="+mj-ea"/>
              <a:cs typeface="+mj-cs"/>
            </a:endParaRPr>
          </a:p>
        </p:txBody>
      </p:sp>
      <p:sp>
        <p:nvSpPr>
          <p:cNvPr id="96" name="Isosceles Triangle 95">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sign&#10;&#10;Description automatically generated">
            <a:extLst>
              <a:ext uri="{FF2B5EF4-FFF2-40B4-BE49-F238E27FC236}">
                <a16:creationId xmlns:a16="http://schemas.microsoft.com/office/drawing/2014/main" id="{16B52DB6-D1C6-43B8-81B5-A5BD9DF873A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91" b="21303"/>
          <a:stretch/>
        </p:blipFill>
        <p:spPr>
          <a:xfrm>
            <a:off x="953658" y="1336925"/>
            <a:ext cx="4887354" cy="4230819"/>
          </a:xfrm>
          <a:prstGeom prst="rect">
            <a:avLst/>
          </a:prstGeom>
        </p:spPr>
      </p:pic>
    </p:spTree>
    <p:extLst>
      <p:ext uri="{BB962C8B-B14F-4D97-AF65-F5344CB8AC3E}">
        <p14:creationId xmlns:p14="http://schemas.microsoft.com/office/powerpoint/2010/main" val="357067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7" name="Straight Connector 5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picture containing object&#10;&#10;Description automatically generated">
            <a:extLst>
              <a:ext uri="{FF2B5EF4-FFF2-40B4-BE49-F238E27FC236}">
                <a16:creationId xmlns:a16="http://schemas.microsoft.com/office/drawing/2014/main" id="{E1DA82A2-AB94-4963-9429-DC54F29A7CE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77" t="1301" r="-1" b="12543"/>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5775651-2470-4BCF-B12F-A28A3B3B8299}"/>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b="1" dirty="0"/>
              <a:t>Have a clear plan </a:t>
            </a:r>
            <a:r>
              <a:rPr lang="en-US" sz="4000" b="1" dirty="0"/>
              <a:t>of</a:t>
            </a:r>
            <a:r>
              <a:rPr lang="en-US" sz="4100" b="1" dirty="0"/>
              <a:t> what needs to be done</a:t>
            </a:r>
            <a:endParaRPr lang="en-US" sz="4100" dirty="0"/>
          </a:p>
        </p:txBody>
      </p:sp>
      <p:cxnSp>
        <p:nvCxnSpPr>
          <p:cNvPr id="68" name="Straight Connector 67">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4969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D85D863-E557-4B7E-9E64-377CC4556338}"/>
              </a:ext>
            </a:extLst>
          </p:cNvPr>
          <p:cNvSpPr>
            <a:spLocks noGrp="1"/>
          </p:cNvSpPr>
          <p:nvPr>
            <p:ph idx="1"/>
          </p:nvPr>
        </p:nvSpPr>
        <p:spPr>
          <a:xfrm>
            <a:off x="673754" y="2160590"/>
            <a:ext cx="3973943" cy="1725610"/>
          </a:xfrm>
        </p:spPr>
        <p:txBody>
          <a:bodyPr>
            <a:normAutofit/>
          </a:bodyPr>
          <a:lstStyle/>
          <a:p>
            <a:pPr marL="0" indent="0">
              <a:buNone/>
            </a:pPr>
            <a:r>
              <a:rPr lang="en-US" sz="4000" b="1" dirty="0">
                <a:solidFill>
                  <a:schemeClr val="bg1"/>
                </a:solidFill>
              </a:rPr>
              <a:t>Be Decisive</a:t>
            </a:r>
            <a:endParaRPr lang="en-US" sz="4000" dirty="0">
              <a:solidFill>
                <a:schemeClr val="bg1"/>
              </a:solidFill>
              <a:latin typeface="Raleway" panose="020B0503030101060003" pitchFamily="34" charset="0"/>
            </a:endParaRPr>
          </a:p>
        </p:txBody>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descr="A picture containing wall, indoor, monitor&#10;&#10;Description automatically generated">
            <a:extLst>
              <a:ext uri="{FF2B5EF4-FFF2-40B4-BE49-F238E27FC236}">
                <a16:creationId xmlns:a16="http://schemas.microsoft.com/office/drawing/2014/main" id="{2EFBE63A-93A5-47BB-B34C-0CE84D5F6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374" y="538836"/>
            <a:ext cx="7435688" cy="5365096"/>
          </a:xfrm>
          <a:prstGeom prst="rect">
            <a:avLst/>
          </a:prstGeom>
        </p:spPr>
      </p:pic>
    </p:spTree>
    <p:extLst>
      <p:ext uri="{BB962C8B-B14F-4D97-AF65-F5344CB8AC3E}">
        <p14:creationId xmlns:p14="http://schemas.microsoft.com/office/powerpoint/2010/main" val="378253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7" name="Straight Connector 6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4851507-4610-457D-B757-E6E2FCBC441F}"/>
              </a:ext>
            </a:extLst>
          </p:cNvPr>
          <p:cNvSpPr>
            <a:spLocks noGrp="1"/>
          </p:cNvSpPr>
          <p:nvPr>
            <p:ph type="title"/>
          </p:nvPr>
        </p:nvSpPr>
        <p:spPr>
          <a:xfrm>
            <a:off x="5186753" y="2112373"/>
            <a:ext cx="5030654" cy="1569040"/>
          </a:xfrm>
        </p:spPr>
        <p:txBody>
          <a:bodyPr vert="horz" lIns="91440" tIns="45720" rIns="91440" bIns="45720" rtlCol="0" anchor="b">
            <a:normAutofit/>
          </a:bodyPr>
          <a:lstStyle/>
          <a:p>
            <a:pPr algn="r">
              <a:lnSpc>
                <a:spcPct val="90000"/>
              </a:lnSpc>
            </a:pPr>
            <a:r>
              <a:rPr lang="en-US" sz="4000" b="1" dirty="0"/>
              <a:t>Communicate your expectations.</a:t>
            </a:r>
            <a:endParaRPr lang="en-US" sz="4000" dirty="0"/>
          </a:p>
        </p:txBody>
      </p:sp>
      <p:pic>
        <p:nvPicPr>
          <p:cNvPr id="4" name="Picture 3" descr="A picture containing map, text&#10;&#10;Description automatically generated">
            <a:extLst>
              <a:ext uri="{FF2B5EF4-FFF2-40B4-BE49-F238E27FC236}">
                <a16:creationId xmlns:a16="http://schemas.microsoft.com/office/drawing/2014/main" id="{72E44B13-0C89-43C7-A652-A33F652BB37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52" r="2962"/>
          <a:stretch/>
        </p:blipFill>
        <p:spPr>
          <a:xfrm>
            <a:off x="458138" y="1257096"/>
            <a:ext cx="4973212" cy="4335340"/>
          </a:xfrm>
          <a:prstGeom prst="rect">
            <a:avLst/>
          </a:prstGeom>
        </p:spPr>
      </p:pic>
    </p:spTree>
    <p:extLst>
      <p:ext uri="{BB962C8B-B14F-4D97-AF65-F5344CB8AC3E}">
        <p14:creationId xmlns:p14="http://schemas.microsoft.com/office/powerpoint/2010/main" val="42181913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549</Words>
  <Application>Microsoft Office PowerPoint</Application>
  <PresentationFormat>Widescreen</PresentationFormat>
  <Paragraphs>42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Raleway</vt:lpstr>
      <vt:lpstr>Trebuchet MS</vt:lpstr>
      <vt:lpstr>Wingdings 3</vt:lpstr>
      <vt:lpstr>Facet</vt:lpstr>
      <vt:lpstr>PowerPoint Presentation</vt:lpstr>
      <vt:lpstr>How to Manage People</vt:lpstr>
      <vt:lpstr>Rid your mind of the word “manager” and replace it with “leader”.</vt:lpstr>
      <vt:lpstr>Keep a Good Sense of Humor</vt:lpstr>
      <vt:lpstr> Remember your direct reports are         People  </vt:lpstr>
      <vt:lpstr>Know Your Strengths and Weakness.   </vt:lpstr>
      <vt:lpstr>Have a clear plan of what needs to be done</vt:lpstr>
      <vt:lpstr>PowerPoint Presentation</vt:lpstr>
      <vt:lpstr>Communicate your expectations.</vt:lpstr>
      <vt:lpstr>Maintain the confidence of everyone in the organization</vt:lpstr>
      <vt:lpstr>Be Consistent</vt:lpstr>
      <vt:lpstr>Focus on the Positive</vt:lpstr>
      <vt:lpstr>Let Your Employees Know You Appreciate             Them.</vt:lpstr>
      <vt:lpstr>Hire slowly and fire quickly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Van Osdol</dc:creator>
  <cp:lastModifiedBy>Tracy Van Osdol</cp:lastModifiedBy>
  <cp:revision>6</cp:revision>
  <cp:lastPrinted>2019-07-24T18:58:50Z</cp:lastPrinted>
  <dcterms:created xsi:type="dcterms:W3CDTF">2019-07-24T18:31:36Z</dcterms:created>
  <dcterms:modified xsi:type="dcterms:W3CDTF">2019-07-24T18:58:52Z</dcterms:modified>
</cp:coreProperties>
</file>